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59" r:id="rId5"/>
    <p:sldId id="262" r:id="rId6"/>
    <p:sldId id="261" r:id="rId7"/>
    <p:sldId id="510" r:id="rId8"/>
    <p:sldId id="264" r:id="rId9"/>
    <p:sldId id="266" r:id="rId10"/>
    <p:sldId id="267" r:id="rId11"/>
    <p:sldId id="263" r:id="rId12"/>
    <p:sldId id="268" r:id="rId13"/>
    <p:sldId id="269" r:id="rId14"/>
    <p:sldId id="265" r:id="rId15"/>
    <p:sldId id="270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90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300" r:id="rId33"/>
    <p:sldId id="289" r:id="rId34"/>
    <p:sldId id="295" r:id="rId35"/>
    <p:sldId id="292" r:id="rId36"/>
    <p:sldId id="293" r:id="rId37"/>
    <p:sldId id="294" r:id="rId38"/>
    <p:sldId id="296" r:id="rId39"/>
    <p:sldId id="297" r:id="rId40"/>
    <p:sldId id="319" r:id="rId41"/>
    <p:sldId id="299" r:id="rId42"/>
    <p:sldId id="301" r:id="rId43"/>
    <p:sldId id="291" r:id="rId44"/>
    <p:sldId id="298" r:id="rId45"/>
    <p:sldId id="302" r:id="rId46"/>
    <p:sldId id="303" r:id="rId47"/>
    <p:sldId id="304" r:id="rId48"/>
    <p:sldId id="305" r:id="rId49"/>
    <p:sldId id="306" r:id="rId50"/>
    <p:sldId id="271" r:id="rId51"/>
    <p:sldId id="307" r:id="rId52"/>
    <p:sldId id="308" r:id="rId53"/>
    <p:sldId id="309" r:id="rId54"/>
    <p:sldId id="310" r:id="rId55"/>
    <p:sldId id="311" r:id="rId56"/>
    <p:sldId id="312" r:id="rId57"/>
    <p:sldId id="313" r:id="rId58"/>
    <p:sldId id="314" r:id="rId59"/>
    <p:sldId id="315" r:id="rId60"/>
    <p:sldId id="316" r:id="rId61"/>
    <p:sldId id="318" r:id="rId62"/>
    <p:sldId id="320" r:id="rId63"/>
    <p:sldId id="321" r:id="rId64"/>
    <p:sldId id="322" r:id="rId65"/>
    <p:sldId id="323" r:id="rId66"/>
    <p:sldId id="324" r:id="rId67"/>
    <p:sldId id="325" r:id="rId68"/>
    <p:sldId id="326" r:id="rId69"/>
    <p:sldId id="317" r:id="rId70"/>
    <p:sldId id="328" r:id="rId71"/>
    <p:sldId id="329" r:id="rId72"/>
    <p:sldId id="327" r:id="rId73"/>
    <p:sldId id="330" r:id="rId74"/>
    <p:sldId id="354" r:id="rId75"/>
    <p:sldId id="331" r:id="rId76"/>
    <p:sldId id="333" r:id="rId77"/>
    <p:sldId id="334" r:id="rId78"/>
    <p:sldId id="335" r:id="rId79"/>
    <p:sldId id="336" r:id="rId80"/>
    <p:sldId id="337" r:id="rId81"/>
    <p:sldId id="338" r:id="rId82"/>
    <p:sldId id="339" r:id="rId83"/>
    <p:sldId id="340" r:id="rId84"/>
    <p:sldId id="341" r:id="rId85"/>
    <p:sldId id="342" r:id="rId86"/>
    <p:sldId id="343" r:id="rId87"/>
    <p:sldId id="344" r:id="rId88"/>
    <p:sldId id="345" r:id="rId89"/>
    <p:sldId id="346" r:id="rId90"/>
    <p:sldId id="347" r:id="rId91"/>
    <p:sldId id="348" r:id="rId92"/>
    <p:sldId id="349" r:id="rId93"/>
    <p:sldId id="350" r:id="rId94"/>
    <p:sldId id="351" r:id="rId95"/>
    <p:sldId id="352" r:id="rId96"/>
    <p:sldId id="353" r:id="rId97"/>
    <p:sldId id="355" r:id="rId98"/>
    <p:sldId id="356" r:id="rId99"/>
    <p:sldId id="357" r:id="rId100"/>
    <p:sldId id="358" r:id="rId101"/>
    <p:sldId id="359" r:id="rId102"/>
    <p:sldId id="360" r:id="rId103"/>
    <p:sldId id="361" r:id="rId104"/>
    <p:sldId id="362" r:id="rId105"/>
    <p:sldId id="363" r:id="rId106"/>
    <p:sldId id="364" r:id="rId107"/>
    <p:sldId id="365" r:id="rId108"/>
    <p:sldId id="367" r:id="rId109"/>
    <p:sldId id="368" r:id="rId110"/>
    <p:sldId id="370" r:id="rId111"/>
    <p:sldId id="366" r:id="rId112"/>
    <p:sldId id="369" r:id="rId113"/>
    <p:sldId id="371" r:id="rId114"/>
    <p:sldId id="372" r:id="rId115"/>
    <p:sldId id="373" r:id="rId116"/>
    <p:sldId id="374" r:id="rId117"/>
    <p:sldId id="375" r:id="rId118"/>
    <p:sldId id="376" r:id="rId119"/>
    <p:sldId id="379" r:id="rId120"/>
    <p:sldId id="377" r:id="rId121"/>
    <p:sldId id="378" r:id="rId122"/>
    <p:sldId id="380" r:id="rId123"/>
    <p:sldId id="381" r:id="rId124"/>
    <p:sldId id="382" r:id="rId125"/>
    <p:sldId id="385" r:id="rId126"/>
    <p:sldId id="383" r:id="rId127"/>
    <p:sldId id="384" r:id="rId128"/>
    <p:sldId id="386" r:id="rId129"/>
    <p:sldId id="387" r:id="rId130"/>
    <p:sldId id="388" r:id="rId131"/>
    <p:sldId id="389" r:id="rId132"/>
    <p:sldId id="390" r:id="rId133"/>
    <p:sldId id="391" r:id="rId134"/>
    <p:sldId id="392" r:id="rId135"/>
    <p:sldId id="393" r:id="rId136"/>
    <p:sldId id="394" r:id="rId137"/>
    <p:sldId id="395" r:id="rId138"/>
    <p:sldId id="396" r:id="rId139"/>
    <p:sldId id="397" r:id="rId140"/>
    <p:sldId id="398" r:id="rId141"/>
    <p:sldId id="399" r:id="rId142"/>
    <p:sldId id="400" r:id="rId143"/>
    <p:sldId id="401" r:id="rId144"/>
    <p:sldId id="402" r:id="rId145"/>
    <p:sldId id="403" r:id="rId146"/>
    <p:sldId id="404" r:id="rId147"/>
    <p:sldId id="405" r:id="rId148"/>
    <p:sldId id="406" r:id="rId149"/>
    <p:sldId id="407" r:id="rId150"/>
    <p:sldId id="408" r:id="rId151"/>
    <p:sldId id="409" r:id="rId152"/>
    <p:sldId id="410" r:id="rId153"/>
    <p:sldId id="411" r:id="rId154"/>
    <p:sldId id="412" r:id="rId155"/>
    <p:sldId id="413" r:id="rId156"/>
    <p:sldId id="414" r:id="rId157"/>
    <p:sldId id="415" r:id="rId158"/>
    <p:sldId id="416" r:id="rId159"/>
    <p:sldId id="417" r:id="rId160"/>
    <p:sldId id="418" r:id="rId161"/>
    <p:sldId id="419" r:id="rId162"/>
    <p:sldId id="420" r:id="rId163"/>
    <p:sldId id="421" r:id="rId164"/>
    <p:sldId id="422" r:id="rId165"/>
    <p:sldId id="423" r:id="rId166"/>
    <p:sldId id="424" r:id="rId167"/>
    <p:sldId id="511" r:id="rId168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709" autoAdjust="0"/>
  </p:normalViewPr>
  <p:slideViewPr>
    <p:cSldViewPr snapToGrid="0" snapToObjects="1">
      <p:cViewPr>
        <p:scale>
          <a:sx n="85" d="100"/>
          <a:sy n="85" d="100"/>
        </p:scale>
        <p:origin x="-1768" y="-4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printerSettings" Target="printerSettings/printerSettings1.bin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70" Type="http://schemas.openxmlformats.org/officeDocument/2006/relationships/presProps" Target="presProps.xml"/><Relationship Id="rId171" Type="http://schemas.openxmlformats.org/officeDocument/2006/relationships/viewProps" Target="viewProps.xml"/><Relationship Id="rId172" Type="http://schemas.openxmlformats.org/officeDocument/2006/relationships/theme" Target="theme/theme1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73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alejandrabeghelli:Documents:ALE_HP_Feb_2015:ABZ:Docencia:Goldsmiths:Algorithms_&amp;_DataStructures:Quiz_Hashing_Final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alejandrabeghelli:Documents:ALE_HP_Feb_2015:ABZ:Docencia:Goldsmiths:Algorithms_&amp;_DataStructures:Labs:Term2:Binary_Search:Grades_Binary_Search_Lab_Summary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alejandrabeghelli:Downloads:IS52038B%20(18-19)%20Grades%20(2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pattFill prst="ltUpDiag">
              <a:fgClr>
                <a:schemeClr val="bg1">
                  <a:lumMod val="50000"/>
                </a:schemeClr>
              </a:fgClr>
              <a:bgClr>
                <a:prstClr val="white"/>
              </a:bgClr>
            </a:pattFill>
            <a:ln>
              <a:solidFill>
                <a:schemeClr val="tx1"/>
              </a:solidFill>
            </a:ln>
          </c:spPr>
          <c:invertIfNegative val="0"/>
          <c:cat>
            <c:strRef>
              <c:f>Grades!$E$2:$E$5</c:f>
              <c:strCache>
                <c:ptCount val="4"/>
                <c:pt idx="0">
                  <c:v>[0,40]</c:v>
                </c:pt>
                <c:pt idx="1">
                  <c:v>(40,70]</c:v>
                </c:pt>
                <c:pt idx="2">
                  <c:v>(70,90]</c:v>
                </c:pt>
                <c:pt idx="3">
                  <c:v>(90,100]</c:v>
                </c:pt>
              </c:strCache>
            </c:strRef>
          </c:cat>
          <c:val>
            <c:numRef>
              <c:f>Grades!$G$2:$G$5</c:f>
              <c:numCache>
                <c:formatCode>General</c:formatCode>
                <c:ptCount val="4"/>
                <c:pt idx="0">
                  <c:v>24.0</c:v>
                </c:pt>
                <c:pt idx="1">
                  <c:v>37.0</c:v>
                </c:pt>
                <c:pt idx="2">
                  <c:v>35.0</c:v>
                </c:pt>
                <c:pt idx="3">
                  <c:v>45.0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4544536"/>
        <c:axId val="2124551912"/>
      </c:barChart>
      <c:catAx>
        <c:axId val="-206454453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400"/>
                </a:pPr>
                <a:r>
                  <a:rPr lang="es-ES" sz="1400"/>
                  <a:t>Mark range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2124551912"/>
        <c:crosses val="autoZero"/>
        <c:auto val="1"/>
        <c:lblAlgn val="ctr"/>
        <c:lblOffset val="100"/>
        <c:noMultiLvlLbl val="0"/>
      </c:catAx>
      <c:valAx>
        <c:axId val="2124551912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50000"/>
                </a:schemeClr>
              </a:solidFill>
              <a:prstDash val="sysDot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 sz="1400"/>
                </a:pPr>
                <a:r>
                  <a:rPr lang="es-ES" sz="1400"/>
                  <a:t>Number of students</a:t>
                </a:r>
              </a:p>
            </c:rich>
          </c:tx>
          <c:layout>
            <c:manualLayout>
              <c:xMode val="edge"/>
              <c:yMode val="edge"/>
              <c:x val="0.025"/>
              <c:y val="0.200703922426363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-2064544536"/>
        <c:crosses val="autoZero"/>
        <c:crossBetween val="between"/>
      </c:valAx>
      <c:spPr>
        <a:ln>
          <a:solidFill>
            <a:schemeClr val="tx1"/>
          </a:solidFill>
        </a:ln>
      </c:spPr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pattFill prst="ltUpDiag">
              <a:fgClr>
                <a:schemeClr val="bg1">
                  <a:lumMod val="50000"/>
                </a:schemeClr>
              </a:fgClr>
              <a:bgClr>
                <a:prstClr val="white"/>
              </a:bgClr>
            </a:pattFill>
            <a:ln>
              <a:solidFill>
                <a:schemeClr val="tx1"/>
              </a:solidFill>
            </a:ln>
          </c:spPr>
          <c:invertIfNegative val="0"/>
          <c:cat>
            <c:strRef>
              <c:f>Grades!$D$5:$D$8</c:f>
              <c:strCache>
                <c:ptCount val="4"/>
                <c:pt idx="0">
                  <c:v>[0,40]</c:v>
                </c:pt>
                <c:pt idx="1">
                  <c:v>(40,70]</c:v>
                </c:pt>
                <c:pt idx="2">
                  <c:v>82</c:v>
                </c:pt>
                <c:pt idx="3">
                  <c:v>100</c:v>
                </c:pt>
              </c:strCache>
            </c:strRef>
          </c:cat>
          <c:val>
            <c:numRef>
              <c:f>Grades!$E$5:$E$8</c:f>
              <c:numCache>
                <c:formatCode>General</c:formatCode>
                <c:ptCount val="4"/>
                <c:pt idx="0">
                  <c:v>30.0</c:v>
                </c:pt>
                <c:pt idx="1">
                  <c:v>13.0</c:v>
                </c:pt>
                <c:pt idx="2">
                  <c:v>22.0</c:v>
                </c:pt>
                <c:pt idx="3">
                  <c:v>76.0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117003032"/>
        <c:axId val="2125473256"/>
      </c:barChart>
      <c:catAx>
        <c:axId val="-2117003032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100"/>
                </a:pPr>
                <a:r>
                  <a:rPr lang="es-ES" sz="1100"/>
                  <a:t>Mark range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2125473256"/>
        <c:crosses val="autoZero"/>
        <c:auto val="1"/>
        <c:lblAlgn val="ctr"/>
        <c:lblOffset val="100"/>
        <c:noMultiLvlLbl val="0"/>
      </c:catAx>
      <c:valAx>
        <c:axId val="2125473256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50000"/>
                </a:schemeClr>
              </a:solidFill>
              <a:prstDash val="sys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 sz="1100"/>
                </a:pPr>
                <a:r>
                  <a:rPr lang="es-ES" sz="1100"/>
                  <a:t>Number of students</a:t>
                </a:r>
              </a:p>
            </c:rich>
          </c:tx>
          <c:layout>
            <c:manualLayout>
              <c:xMode val="edge"/>
              <c:yMode val="edge"/>
              <c:x val="0.0194444444444444"/>
              <c:y val="0.211814668999708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-2117003032"/>
        <c:crosses val="autoZero"/>
        <c:crossBetween val="between"/>
      </c:valAx>
      <c:spPr>
        <a:ln>
          <a:solidFill>
            <a:schemeClr val="tx1"/>
          </a:solidFill>
        </a:ln>
      </c:spPr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pattFill prst="ltUpDiag">
              <a:fgClr>
                <a:schemeClr val="bg1">
                  <a:lumMod val="50000"/>
                </a:schemeClr>
              </a:fgClr>
              <a:bgClr>
                <a:prstClr val="white"/>
              </a:bgClr>
            </a:pattFill>
            <a:ln>
              <a:solidFill>
                <a:schemeClr val="tx1"/>
              </a:solidFill>
            </a:ln>
          </c:spPr>
          <c:invertIfNegative val="0"/>
          <c:cat>
            <c:strRef>
              <c:f>Grades!$E$2:$E$6</c:f>
              <c:strCache>
                <c:ptCount val="5"/>
                <c:pt idx="0">
                  <c:v>No attempt</c:v>
                </c:pt>
                <c:pt idx="1">
                  <c:v>[0,40]</c:v>
                </c:pt>
                <c:pt idx="2">
                  <c:v>(40,70]</c:v>
                </c:pt>
                <c:pt idx="3">
                  <c:v>(70,90]</c:v>
                </c:pt>
                <c:pt idx="4">
                  <c:v>(90,100]</c:v>
                </c:pt>
              </c:strCache>
            </c:strRef>
          </c:cat>
          <c:val>
            <c:numRef>
              <c:f>Grades!$F$2:$F$6</c:f>
              <c:numCache>
                <c:formatCode>General</c:formatCode>
                <c:ptCount val="5"/>
                <c:pt idx="0">
                  <c:v>61.0</c:v>
                </c:pt>
                <c:pt idx="1">
                  <c:v>26.0</c:v>
                </c:pt>
                <c:pt idx="2">
                  <c:v>32.0</c:v>
                </c:pt>
                <c:pt idx="3">
                  <c:v>12.0</c:v>
                </c:pt>
                <c:pt idx="4">
                  <c:v>10.0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650793736"/>
        <c:axId val="1650799112"/>
      </c:barChart>
      <c:catAx>
        <c:axId val="1650793736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 sz="1100"/>
                </a:pPr>
                <a:r>
                  <a:rPr lang="es-ES" sz="1100"/>
                  <a:t>Mark range</a:t>
                </a:r>
              </a:p>
            </c:rich>
          </c:tx>
          <c:layout/>
          <c:overlay val="0"/>
        </c:title>
        <c:majorTickMark val="out"/>
        <c:minorTickMark val="none"/>
        <c:tickLblPos val="nextTo"/>
        <c:crossAx val="1650799112"/>
        <c:crosses val="autoZero"/>
        <c:auto val="1"/>
        <c:lblAlgn val="ctr"/>
        <c:lblOffset val="100"/>
        <c:noMultiLvlLbl val="0"/>
      </c:catAx>
      <c:valAx>
        <c:axId val="1650799112"/>
        <c:scaling>
          <c:orientation val="minMax"/>
        </c:scaling>
        <c:delete val="0"/>
        <c:axPos val="l"/>
        <c:majorGridlines>
          <c:spPr>
            <a:ln>
              <a:solidFill>
                <a:schemeClr val="bg1">
                  <a:lumMod val="50000"/>
                </a:schemeClr>
              </a:solidFill>
              <a:prstDash val="sysDash"/>
            </a:ln>
          </c:spPr>
        </c:majorGridlines>
        <c:title>
          <c:tx>
            <c:rich>
              <a:bodyPr rot="-5400000" vert="horz"/>
              <a:lstStyle/>
              <a:p>
                <a:pPr>
                  <a:defRPr sz="1100"/>
                </a:pPr>
                <a:r>
                  <a:rPr lang="es-ES" sz="1100"/>
                  <a:t>Number of students</a:t>
                </a:r>
              </a:p>
            </c:rich>
          </c:tx>
          <c:layout>
            <c:manualLayout>
              <c:xMode val="edge"/>
              <c:yMode val="edge"/>
              <c:x val="0.0194444444444444"/>
              <c:y val="0.211814668999708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crossAx val="1650793736"/>
        <c:crosses val="autoZero"/>
        <c:crossBetween val="between"/>
      </c:valAx>
      <c:spPr>
        <a:ln>
          <a:solidFill>
            <a:schemeClr val="tx1"/>
          </a:solidFill>
        </a:ln>
      </c:spPr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8944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9411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9567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71786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5763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4700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4486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1506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8069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8240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2838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03D60-5E6C-1C43-A4A0-2F06BD136CBA}" type="datetimeFigureOut">
              <a:rPr lang="es-ES" smtClean="0"/>
              <a:t>1/28/19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8995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" y="2997013"/>
            <a:ext cx="9160433" cy="842869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Lecture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13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4" name="Imagen 3" descr="Screen Shot 2019-01-08 at 16.04.5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2833" y="0"/>
            <a:ext cx="2387600" cy="8128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-1" y="2734235"/>
            <a:ext cx="9160433" cy="2627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latin typeface="DIN Condensed Bold"/>
                <a:cs typeface="DIN Condensed Bold"/>
              </a:rPr>
              <a:t>ALGORITHMS &amp; DATA STRUCTURES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0" y="3810000"/>
            <a:ext cx="9160432" cy="2627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ES" dirty="0" smtClean="0">
                <a:latin typeface="DIN Condensed Bold"/>
                <a:cs typeface="DIN Condensed Bold"/>
              </a:rPr>
              <a:t>DEPARTMENT OF COMPUTING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3905692" y="6294432"/>
            <a:ext cx="15396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 err="1" smtClean="0">
                <a:latin typeface="DIN Condensed Bold"/>
                <a:cs typeface="DIN Condensed Bold"/>
              </a:rPr>
              <a:t>January</a:t>
            </a:r>
            <a:r>
              <a:rPr lang="es-ES" sz="2000" dirty="0" smtClean="0">
                <a:latin typeface="DIN Condensed Bold"/>
                <a:cs typeface="DIN Condensed Bold"/>
              </a:rPr>
              <a:t> 28, 2019</a:t>
            </a:r>
            <a:endParaRPr lang="es-ES" sz="2000" dirty="0"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3484412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Rectángulo 266"/>
          <p:cNvSpPr/>
          <p:nvPr/>
        </p:nvSpPr>
        <p:spPr>
          <a:xfrm>
            <a:off x="2502984" y="1847200"/>
            <a:ext cx="2428090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8" name="CuadroTexto 267"/>
          <p:cNvSpPr txBox="1"/>
          <p:nvPr/>
        </p:nvSpPr>
        <p:spPr>
          <a:xfrm>
            <a:off x="2504395" y="3451731"/>
            <a:ext cx="2426679" cy="369332"/>
          </a:xfrm>
          <a:prstGeom prst="rect">
            <a:avLst/>
          </a:prstGeom>
          <a:solidFill>
            <a:schemeClr val="bg2"/>
          </a:solidFill>
          <a:ln>
            <a:solidFill>
              <a:srgbClr val="948A54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smtClean="0">
                <a:latin typeface="DIN Condensed Bold"/>
                <a:cs typeface="DIN Condensed Bold"/>
              </a:rPr>
              <a:t>Swap </a:t>
            </a:r>
            <a:r>
              <a:rPr lang="es-ES" dirty="0" err="1" smtClean="0">
                <a:latin typeface="DIN Condensed Bold"/>
                <a:cs typeface="DIN Condensed Bold"/>
              </a:rPr>
              <a:t>if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necessary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Last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lecture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2634366" y="781879"/>
            <a:ext cx="390744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err="1" smtClean="0">
                <a:latin typeface="Arial Narrow"/>
                <a:cs typeface="Arial Narrow"/>
              </a:rPr>
              <a:t>Implicit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heaps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operations</a:t>
            </a:r>
            <a:endParaRPr lang="es-ES" sz="3200" dirty="0" smtClean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-1" y="1353741"/>
            <a:ext cx="4931075" cy="461665"/>
          </a:xfrm>
          <a:prstGeom prst="rect">
            <a:avLst/>
          </a:prstGeom>
          <a:solidFill>
            <a:srgbClr val="C4BD97"/>
          </a:solidFill>
        </p:spPr>
        <p:txBody>
          <a:bodyPr wrap="square" rtlCol="0">
            <a:spAutoFit/>
          </a:bodyPr>
          <a:lstStyle/>
          <a:p>
            <a:r>
              <a:rPr lang="es-ES" sz="2400" dirty="0" err="1" smtClean="0">
                <a:latin typeface="DIN Condensed Bold"/>
                <a:cs typeface="DIN Condensed Bold"/>
              </a:rPr>
              <a:t>Insert</a:t>
            </a:r>
            <a:r>
              <a:rPr lang="es-ES" sz="2400" dirty="0" smtClean="0">
                <a:latin typeface="DIN Condensed Bold"/>
                <a:cs typeface="DIN Condensed Bold"/>
              </a:rPr>
              <a:t> (incremental)</a:t>
            </a:r>
            <a:endParaRPr lang="es-ES" sz="2400" dirty="0">
              <a:latin typeface="DIN Condensed Bold"/>
              <a:cs typeface="DIN Condensed Bold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876247" y="1348019"/>
            <a:ext cx="3267754" cy="46166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 smtClean="0">
                <a:latin typeface="DIN Condensed Bold"/>
                <a:cs typeface="DIN Condensed Bold"/>
              </a:rPr>
              <a:t>Extract-max</a:t>
            </a:r>
            <a:r>
              <a:rPr lang="es-ES" sz="2400" dirty="0" smtClean="0">
                <a:latin typeface="DIN Condensed Bold"/>
                <a:cs typeface="DIN Condensed Bold"/>
              </a:rPr>
              <a:t>!</a:t>
            </a:r>
            <a:endParaRPr lang="es-ES" sz="2400" dirty="0">
              <a:latin typeface="DIN Condensed Bold"/>
              <a:cs typeface="DIN Condensed Bold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-16432" y="4362825"/>
            <a:ext cx="4947506" cy="461665"/>
          </a:xfrm>
          <a:prstGeom prst="rect">
            <a:avLst/>
          </a:prstGeom>
          <a:solidFill>
            <a:srgbClr val="C4BD97"/>
          </a:solidFill>
        </p:spPr>
        <p:txBody>
          <a:bodyPr wrap="square" rtlCol="0">
            <a:spAutoFit/>
          </a:bodyPr>
          <a:lstStyle/>
          <a:p>
            <a:r>
              <a:rPr lang="es-ES" sz="2400" dirty="0" err="1" smtClean="0">
                <a:latin typeface="DIN Condensed Bold"/>
                <a:cs typeface="DIN Condensed Bold"/>
              </a:rPr>
              <a:t>Build</a:t>
            </a:r>
            <a:r>
              <a:rPr lang="es-ES" sz="2400" dirty="0" smtClean="0">
                <a:latin typeface="DIN Condensed Bold"/>
                <a:cs typeface="DIN Condensed Bold"/>
              </a:rPr>
              <a:t> </a:t>
            </a:r>
            <a:r>
              <a:rPr lang="es-ES" sz="2400" dirty="0" err="1" smtClean="0">
                <a:latin typeface="DIN Condensed Bold"/>
                <a:cs typeface="DIN Condensed Bold"/>
              </a:rPr>
              <a:t>heap</a:t>
            </a:r>
            <a:r>
              <a:rPr lang="es-ES" sz="2400" dirty="0" smtClean="0">
                <a:latin typeface="DIN Condensed Bold"/>
                <a:cs typeface="DIN Condensed Bold"/>
              </a:rPr>
              <a:t> (in place)</a:t>
            </a:r>
            <a:endParaRPr lang="es-ES" sz="2400" dirty="0">
              <a:latin typeface="DIN Condensed Bold"/>
              <a:cs typeface="DIN Condensed Bold"/>
            </a:endParaRPr>
          </a:p>
        </p:txBody>
      </p:sp>
      <p:sp>
        <p:nvSpPr>
          <p:cNvPr id="173" name="Rectángulo 172"/>
          <p:cNvSpPr/>
          <p:nvPr/>
        </p:nvSpPr>
        <p:spPr>
          <a:xfrm>
            <a:off x="10366" y="1842178"/>
            <a:ext cx="2428090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74" name="Agrupar 173"/>
          <p:cNvGrpSpPr/>
          <p:nvPr/>
        </p:nvGrpSpPr>
        <p:grpSpPr>
          <a:xfrm>
            <a:off x="26629" y="1918382"/>
            <a:ext cx="2099143" cy="1482807"/>
            <a:chOff x="266572" y="1639940"/>
            <a:chExt cx="7931041" cy="4788451"/>
          </a:xfrm>
        </p:grpSpPr>
        <p:sp>
          <p:nvSpPr>
            <p:cNvPr id="175" name="Elipse 174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>
                  <a:solidFill>
                    <a:srgbClr val="000000"/>
                  </a:solidFill>
                </a:rPr>
                <a:t>9</a:t>
              </a:r>
              <a:r>
                <a:rPr lang="es-ES" sz="600" dirty="0" smtClean="0">
                  <a:solidFill>
                    <a:srgbClr val="000000"/>
                  </a:solidFill>
                </a:rPr>
                <a:t>7</a:t>
              </a:r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176" name="Elipse 175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77" name="Conector recto 176"/>
            <p:cNvCxnSpPr>
              <a:stCxn id="175" idx="3"/>
              <a:endCxn id="176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Elipse 177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79" name="Conector recto 178"/>
            <p:cNvCxnSpPr>
              <a:stCxn id="175" idx="5"/>
              <a:endCxn id="178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Elipse 179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1" name="Conector recto 180"/>
            <p:cNvCxnSpPr>
              <a:stCxn id="176" idx="3"/>
              <a:endCxn id="180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Elipse 181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3" name="Conector recto 182"/>
            <p:cNvCxnSpPr>
              <a:stCxn id="176" idx="5"/>
              <a:endCxn id="182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Elipse 183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5" name="Conector recto 184"/>
            <p:cNvCxnSpPr>
              <a:stCxn id="178" idx="3"/>
              <a:endCxn id="184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Elipse 185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7" name="Conector recto 186"/>
            <p:cNvCxnSpPr>
              <a:stCxn id="178" idx="5"/>
              <a:endCxn id="186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8" name="Elipse 187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89" name="Elipse 188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90" name="Elipse 189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92" name="Conector recto 191"/>
            <p:cNvCxnSpPr>
              <a:stCxn id="180" idx="3"/>
              <a:endCxn id="188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ector recto 192"/>
            <p:cNvCxnSpPr>
              <a:stCxn id="180" idx="5"/>
              <a:endCxn id="189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ector recto 193"/>
            <p:cNvCxnSpPr>
              <a:stCxn id="182" idx="3"/>
              <a:endCxn id="190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2" name="CuadroTexto 241"/>
          <p:cNvSpPr txBox="1"/>
          <p:nvPr/>
        </p:nvSpPr>
        <p:spPr>
          <a:xfrm>
            <a:off x="11777" y="3446709"/>
            <a:ext cx="2426679" cy="369332"/>
          </a:xfrm>
          <a:prstGeom prst="rect">
            <a:avLst/>
          </a:prstGeom>
          <a:solidFill>
            <a:schemeClr val="bg2"/>
          </a:solidFill>
          <a:ln>
            <a:solidFill>
              <a:srgbClr val="948A54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err="1" smtClean="0">
                <a:latin typeface="DIN Condensed Bold"/>
                <a:cs typeface="DIN Condensed Bold"/>
              </a:rPr>
              <a:t>Insert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lowest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level</a:t>
            </a:r>
            <a:r>
              <a:rPr lang="es-ES" dirty="0" smtClean="0">
                <a:latin typeface="DIN Condensed Bold"/>
                <a:cs typeface="DIN Condensed Bold"/>
              </a:rPr>
              <a:t>, </a:t>
            </a:r>
            <a:r>
              <a:rPr lang="es-ES" dirty="0" err="1" smtClean="0">
                <a:latin typeface="DIN Condensed Bold"/>
                <a:cs typeface="DIN Condensed Bold"/>
              </a:rPr>
              <a:t>leftmost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243" name="Elipse 242"/>
          <p:cNvSpPr/>
          <p:nvPr/>
        </p:nvSpPr>
        <p:spPr>
          <a:xfrm>
            <a:off x="872220" y="3191253"/>
            <a:ext cx="179209" cy="20212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" sz="600" dirty="0" smtClean="0">
                <a:solidFill>
                  <a:schemeClr val="tx1"/>
                </a:solidFill>
              </a:rPr>
              <a:t>25</a:t>
            </a:r>
            <a:endParaRPr lang="es-ES" sz="600" dirty="0">
              <a:solidFill>
                <a:schemeClr val="tx1"/>
              </a:solidFill>
            </a:endParaRPr>
          </a:p>
        </p:txBody>
      </p:sp>
      <p:cxnSp>
        <p:nvCxnSpPr>
          <p:cNvPr id="244" name="Conector recto 243"/>
          <p:cNvCxnSpPr>
            <a:endCxn id="243" idx="0"/>
          </p:cNvCxnSpPr>
          <p:nvPr/>
        </p:nvCxnSpPr>
        <p:spPr>
          <a:xfrm>
            <a:off x="871740" y="2895789"/>
            <a:ext cx="90084" cy="2954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5" name="Agrupar 244"/>
          <p:cNvGrpSpPr/>
          <p:nvPr/>
        </p:nvGrpSpPr>
        <p:grpSpPr>
          <a:xfrm>
            <a:off x="2519001" y="1945696"/>
            <a:ext cx="2099143" cy="1482807"/>
            <a:chOff x="266572" y="1639940"/>
            <a:chExt cx="7931041" cy="4788451"/>
          </a:xfrm>
        </p:grpSpPr>
        <p:sp>
          <p:nvSpPr>
            <p:cNvPr id="246" name="Elipse 245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>
                  <a:solidFill>
                    <a:srgbClr val="000000"/>
                  </a:solidFill>
                </a:rPr>
                <a:t>9</a:t>
              </a:r>
              <a:r>
                <a:rPr lang="es-ES" sz="600" dirty="0" smtClean="0">
                  <a:solidFill>
                    <a:srgbClr val="000000"/>
                  </a:solidFill>
                </a:rPr>
                <a:t>7</a:t>
              </a:r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247" name="Elipse 246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48" name="Conector recto 247"/>
            <p:cNvCxnSpPr>
              <a:stCxn id="246" idx="3"/>
              <a:endCxn id="247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Elipse 248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0" name="Conector recto 249"/>
            <p:cNvCxnSpPr>
              <a:stCxn id="246" idx="5"/>
              <a:endCxn id="249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1" name="Elipse 250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2" name="Conector recto 251"/>
            <p:cNvCxnSpPr>
              <a:stCxn id="247" idx="3"/>
              <a:endCxn id="251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3" name="Elipse 252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25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4" name="Conector recto 253"/>
            <p:cNvCxnSpPr>
              <a:stCxn id="247" idx="5"/>
              <a:endCxn id="253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5" name="Elipse 254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6" name="Conector recto 255"/>
            <p:cNvCxnSpPr>
              <a:stCxn id="249" idx="3"/>
              <a:endCxn id="255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Elipse 256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8" name="Conector recto 257"/>
            <p:cNvCxnSpPr>
              <a:stCxn id="249" idx="5"/>
              <a:endCxn id="257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Elipse 258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260" name="Elipse 259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261" name="Elipse 260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62" name="Conector recto 261"/>
            <p:cNvCxnSpPr>
              <a:stCxn id="251" idx="3"/>
              <a:endCxn id="259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ector recto 262"/>
            <p:cNvCxnSpPr>
              <a:stCxn id="251" idx="5"/>
              <a:endCxn id="260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ector recto 263"/>
            <p:cNvCxnSpPr>
              <a:stCxn id="253" idx="3"/>
              <a:endCxn id="261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5" name="Elipse 264"/>
          <p:cNvSpPr/>
          <p:nvPr/>
        </p:nvSpPr>
        <p:spPr>
          <a:xfrm>
            <a:off x="3364592" y="3218567"/>
            <a:ext cx="179209" cy="20212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" sz="600" dirty="0" smtClean="0">
                <a:solidFill>
                  <a:schemeClr val="tx1"/>
                </a:solidFill>
              </a:rPr>
              <a:t>14</a:t>
            </a:r>
            <a:endParaRPr lang="es-ES" sz="600" dirty="0">
              <a:solidFill>
                <a:schemeClr val="tx1"/>
              </a:solidFill>
            </a:endParaRPr>
          </a:p>
        </p:txBody>
      </p:sp>
      <p:cxnSp>
        <p:nvCxnSpPr>
          <p:cNvPr id="266" name="Conector recto 265"/>
          <p:cNvCxnSpPr>
            <a:endCxn id="265" idx="0"/>
          </p:cNvCxnSpPr>
          <p:nvPr/>
        </p:nvCxnSpPr>
        <p:spPr>
          <a:xfrm>
            <a:off x="3364112" y="2923103"/>
            <a:ext cx="90084" cy="295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9" name="Forma libre 268"/>
          <p:cNvSpPr/>
          <p:nvPr/>
        </p:nvSpPr>
        <p:spPr>
          <a:xfrm>
            <a:off x="3439981" y="2872654"/>
            <a:ext cx="201127" cy="382199"/>
          </a:xfrm>
          <a:custGeom>
            <a:avLst/>
            <a:gdLst>
              <a:gd name="connsiteX0" fmla="*/ 0 w 201127"/>
              <a:gd name="connsiteY0" fmla="*/ 0 h 382199"/>
              <a:gd name="connsiteX1" fmla="*/ 197275 w 201127"/>
              <a:gd name="connsiteY1" fmla="*/ 172606 h 382199"/>
              <a:gd name="connsiteX2" fmla="*/ 135627 w 201127"/>
              <a:gd name="connsiteY2" fmla="*/ 382199 h 382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127" h="382199">
                <a:moveTo>
                  <a:pt x="0" y="0"/>
                </a:moveTo>
                <a:cubicBezTo>
                  <a:pt x="87335" y="54453"/>
                  <a:pt x="174671" y="108906"/>
                  <a:pt x="197275" y="172606"/>
                </a:cubicBezTo>
                <a:cubicBezTo>
                  <a:pt x="219879" y="236306"/>
                  <a:pt x="135627" y="382199"/>
                  <a:pt x="135627" y="382199"/>
                </a:cubicBezTo>
              </a:path>
            </a:pathLst>
          </a:cu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58646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405520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713660" y="2348743"/>
            <a:ext cx="192873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={(J,L,10),(M,L,8)}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681720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=(M,</a:t>
            </a:r>
            <a:r>
              <a:rPr lang="es-ES" sz="2000" dirty="0"/>
              <a:t>N</a:t>
            </a:r>
            <a:r>
              <a:rPr lang="es-ES" sz="2000" dirty="0" smtClean="0"/>
              <a:t>,4)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28575" cmpd="sng">
              <a:solidFill>
                <a:srgbClr val="FF0000"/>
              </a:solidFill>
              <a:prstDash val="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28575" cmpd="sng">
              <a:solidFill>
                <a:srgbClr val="FF0000"/>
              </a:solidFill>
              <a:prstDash val="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10 </a:t>
              </a:r>
              <a:endParaRPr lang="es-ES" dirty="0">
                <a:solidFill>
                  <a:srgbClr val="FF0000"/>
                </a:solidFill>
              </a:endParaRPr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8</a:t>
              </a:r>
              <a:endParaRPr lang="es-ES" dirty="0">
                <a:solidFill>
                  <a:srgbClr val="FF0000"/>
                </a:solidFill>
              </a:endParaRPr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36" name="Elipse 35"/>
          <p:cNvSpPr/>
          <p:nvPr/>
        </p:nvSpPr>
        <p:spPr>
          <a:xfrm>
            <a:off x="6873025" y="5590658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cxnSp>
        <p:nvCxnSpPr>
          <p:cNvPr id="37" name="Conector recto de flecha 36"/>
          <p:cNvCxnSpPr>
            <a:stCxn id="36" idx="6"/>
            <a:endCxn id="50" idx="3"/>
          </p:cNvCxnSpPr>
          <p:nvPr/>
        </p:nvCxnSpPr>
        <p:spPr>
          <a:xfrm flipV="1">
            <a:off x="7365668" y="5332273"/>
            <a:ext cx="550596" cy="50473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CuadroTexto 39"/>
          <p:cNvSpPr txBox="1"/>
          <p:nvPr/>
        </p:nvSpPr>
        <p:spPr>
          <a:xfrm>
            <a:off x="7614604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4</a:t>
            </a:r>
            <a:endParaRPr lang="es-E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7924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973278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713660" y="2348743"/>
            <a:ext cx="192873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={(J,L,10),(M,L,8)}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623987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=(M,L,8)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28575" cmpd="sng">
              <a:solidFill>
                <a:srgbClr val="FF0000"/>
              </a:solidFill>
              <a:prstDash val="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8</a:t>
              </a:r>
              <a:endParaRPr lang="es-ES" dirty="0">
                <a:solidFill>
                  <a:srgbClr val="FF0000"/>
                </a:solidFill>
              </a:endParaRPr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36" name="Elipse 35"/>
          <p:cNvSpPr/>
          <p:nvPr/>
        </p:nvSpPr>
        <p:spPr>
          <a:xfrm>
            <a:off x="6873025" y="5590658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cxnSp>
        <p:nvCxnSpPr>
          <p:cNvPr id="37" name="Conector recto de flecha 36"/>
          <p:cNvCxnSpPr>
            <a:stCxn id="36" idx="6"/>
            <a:endCxn id="50" idx="3"/>
          </p:cNvCxnSpPr>
          <p:nvPr/>
        </p:nvCxnSpPr>
        <p:spPr>
          <a:xfrm flipV="1">
            <a:off x="7365668" y="5332273"/>
            <a:ext cx="550596" cy="50473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CuadroTexto 39"/>
          <p:cNvSpPr txBox="1"/>
          <p:nvPr/>
        </p:nvSpPr>
        <p:spPr>
          <a:xfrm>
            <a:off x="7614604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4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39" name="Elipse 38"/>
          <p:cNvSpPr/>
          <p:nvPr/>
        </p:nvSpPr>
        <p:spPr>
          <a:xfrm>
            <a:off x="5473287" y="558064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0955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3227275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713660" y="2348743"/>
            <a:ext cx="192873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={(J,L,10),(M,L,8)}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623987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=(M,L,8)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36" name="Elipse 35"/>
          <p:cNvSpPr/>
          <p:nvPr/>
        </p:nvSpPr>
        <p:spPr>
          <a:xfrm>
            <a:off x="6873025" y="5590658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cxnSp>
        <p:nvCxnSpPr>
          <p:cNvPr id="37" name="Conector recto de flecha 36"/>
          <p:cNvCxnSpPr>
            <a:stCxn id="36" idx="6"/>
            <a:endCxn id="50" idx="3"/>
          </p:cNvCxnSpPr>
          <p:nvPr/>
        </p:nvCxnSpPr>
        <p:spPr>
          <a:xfrm flipV="1">
            <a:off x="7365668" y="5332273"/>
            <a:ext cx="550596" cy="50473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CuadroTexto 39"/>
          <p:cNvSpPr txBox="1"/>
          <p:nvPr/>
        </p:nvSpPr>
        <p:spPr>
          <a:xfrm>
            <a:off x="7614604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4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39" name="Elipse 38"/>
          <p:cNvSpPr/>
          <p:nvPr/>
        </p:nvSpPr>
        <p:spPr>
          <a:xfrm>
            <a:off x="5473287" y="558064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1" name="Conector recto de flecha 40"/>
          <p:cNvCxnSpPr>
            <a:stCxn id="39" idx="6"/>
            <a:endCxn id="36" idx="2"/>
          </p:cNvCxnSpPr>
          <p:nvPr/>
        </p:nvCxnSpPr>
        <p:spPr>
          <a:xfrm>
            <a:off x="5965930" y="5826989"/>
            <a:ext cx="907095" cy="10015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6319483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214348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136582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713660" y="2348743"/>
            <a:ext cx="192873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={(J,L,10),(M,L,8)}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623987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=(M,L,8)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36" name="Elipse 35"/>
          <p:cNvSpPr/>
          <p:nvPr/>
        </p:nvSpPr>
        <p:spPr>
          <a:xfrm>
            <a:off x="6873025" y="5590658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cxnSp>
        <p:nvCxnSpPr>
          <p:cNvPr id="37" name="Conector recto de flecha 36"/>
          <p:cNvCxnSpPr>
            <a:stCxn id="36" idx="6"/>
            <a:endCxn id="50" idx="3"/>
          </p:cNvCxnSpPr>
          <p:nvPr/>
        </p:nvCxnSpPr>
        <p:spPr>
          <a:xfrm flipV="1">
            <a:off x="7365668" y="5332273"/>
            <a:ext cx="550596" cy="50473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CuadroTexto 39"/>
          <p:cNvSpPr txBox="1"/>
          <p:nvPr/>
        </p:nvSpPr>
        <p:spPr>
          <a:xfrm>
            <a:off x="7614604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4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39" name="Elipse 38"/>
          <p:cNvSpPr/>
          <p:nvPr/>
        </p:nvSpPr>
        <p:spPr>
          <a:xfrm>
            <a:off x="5473287" y="558064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1" name="Conector recto de flecha 40"/>
          <p:cNvCxnSpPr>
            <a:stCxn id="39" idx="6"/>
            <a:endCxn id="36" idx="2"/>
          </p:cNvCxnSpPr>
          <p:nvPr/>
        </p:nvCxnSpPr>
        <p:spPr>
          <a:xfrm>
            <a:off x="5965930" y="5826989"/>
            <a:ext cx="907095" cy="10015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6319483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5665971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3511171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713660" y="2348743"/>
            <a:ext cx="192873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={(J,L,10),(M,L,8)}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623987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=(M,L,8)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36" name="Elipse 35"/>
          <p:cNvSpPr/>
          <p:nvPr/>
        </p:nvSpPr>
        <p:spPr>
          <a:xfrm>
            <a:off x="6873025" y="5590658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cxnSp>
        <p:nvCxnSpPr>
          <p:cNvPr id="37" name="Conector recto de flecha 36"/>
          <p:cNvCxnSpPr>
            <a:stCxn id="36" idx="6"/>
            <a:endCxn id="50" idx="3"/>
          </p:cNvCxnSpPr>
          <p:nvPr/>
        </p:nvCxnSpPr>
        <p:spPr>
          <a:xfrm flipV="1">
            <a:off x="7365668" y="5332273"/>
            <a:ext cx="550596" cy="50473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CuadroTexto 39"/>
          <p:cNvSpPr txBox="1"/>
          <p:nvPr/>
        </p:nvSpPr>
        <p:spPr>
          <a:xfrm>
            <a:off x="7614604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4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39" name="Elipse 38"/>
          <p:cNvSpPr/>
          <p:nvPr/>
        </p:nvSpPr>
        <p:spPr>
          <a:xfrm>
            <a:off x="5473287" y="558064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1" name="Conector recto de flecha 40"/>
          <p:cNvCxnSpPr>
            <a:stCxn id="39" idx="6"/>
            <a:endCxn id="36" idx="2"/>
          </p:cNvCxnSpPr>
          <p:nvPr/>
        </p:nvCxnSpPr>
        <p:spPr>
          <a:xfrm>
            <a:off x="5965930" y="5826989"/>
            <a:ext cx="907095" cy="10015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6319483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248589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3795050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713660" y="2348743"/>
            <a:ext cx="192873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={(J,L,10),(M,L,8)}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623987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=(M,L,8)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36" name="Elipse 35"/>
          <p:cNvSpPr/>
          <p:nvPr/>
        </p:nvSpPr>
        <p:spPr>
          <a:xfrm>
            <a:off x="6873025" y="5590658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cxnSp>
        <p:nvCxnSpPr>
          <p:cNvPr id="37" name="Conector recto de flecha 36"/>
          <p:cNvCxnSpPr>
            <a:stCxn id="36" idx="6"/>
            <a:endCxn id="50" idx="3"/>
          </p:cNvCxnSpPr>
          <p:nvPr/>
        </p:nvCxnSpPr>
        <p:spPr>
          <a:xfrm flipV="1">
            <a:off x="7365668" y="5332273"/>
            <a:ext cx="550596" cy="50473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CuadroTexto 39"/>
          <p:cNvSpPr txBox="1"/>
          <p:nvPr/>
        </p:nvSpPr>
        <p:spPr>
          <a:xfrm>
            <a:off x="7614604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4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39" name="Elipse 38"/>
          <p:cNvSpPr/>
          <p:nvPr/>
        </p:nvSpPr>
        <p:spPr>
          <a:xfrm>
            <a:off x="5473287" y="558064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1" name="Conector recto de flecha 40"/>
          <p:cNvCxnSpPr>
            <a:stCxn id="39" idx="6"/>
            <a:endCxn id="36" idx="2"/>
          </p:cNvCxnSpPr>
          <p:nvPr/>
        </p:nvCxnSpPr>
        <p:spPr>
          <a:xfrm>
            <a:off x="5965930" y="5826989"/>
            <a:ext cx="907095" cy="10015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6319483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239134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19531" y="971178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7" name="Rectángulo 6"/>
          <p:cNvSpPr/>
          <p:nvPr/>
        </p:nvSpPr>
        <p:spPr>
          <a:xfrm>
            <a:off x="119531" y="2405528"/>
            <a:ext cx="6276077" cy="537883"/>
          </a:xfrm>
          <a:prstGeom prst="rect">
            <a:avLst/>
          </a:prstGeom>
          <a:ln w="28575" cmpd="sng">
            <a:solidFill>
              <a:srgbClr val="FF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94574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19531" y="971178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7" name="Rectángulo 6"/>
          <p:cNvSpPr/>
          <p:nvPr/>
        </p:nvSpPr>
        <p:spPr>
          <a:xfrm>
            <a:off x="119531" y="2405528"/>
            <a:ext cx="6276077" cy="537883"/>
          </a:xfrm>
          <a:prstGeom prst="rect">
            <a:avLst/>
          </a:prstGeom>
          <a:ln w="28575" cmpd="sng">
            <a:solidFill>
              <a:srgbClr val="FF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15" name="Llamada rectangular 14"/>
          <p:cNvSpPr/>
          <p:nvPr/>
        </p:nvSpPr>
        <p:spPr>
          <a:xfrm>
            <a:off x="3806811" y="3698187"/>
            <a:ext cx="4784365" cy="2316041"/>
          </a:xfrm>
          <a:prstGeom prst="wedgeRectCallout">
            <a:avLst>
              <a:gd name="adj1" fmla="val -40527"/>
              <a:gd name="adj2" fmla="val -80791"/>
            </a:avLst>
          </a:prstGeom>
          <a:solidFill>
            <a:schemeClr val="bg2">
              <a:lumMod val="75000"/>
            </a:schemeClr>
          </a:solidFill>
          <a:ln w="9525" cmpd="sng">
            <a:solidFill>
              <a:schemeClr val="tx1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11" name="CuadroTexto 10"/>
          <p:cNvSpPr txBox="1"/>
          <p:nvPr/>
        </p:nvSpPr>
        <p:spPr>
          <a:xfrm>
            <a:off x="3806811" y="3705904"/>
            <a:ext cx="465465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latin typeface="Consolas"/>
                <a:cs typeface="Consolas"/>
              </a:rPr>
              <a:t>w</a:t>
            </a:r>
            <a:r>
              <a:rPr lang="es-ES" dirty="0" smtClean="0">
                <a:latin typeface="Consolas"/>
                <a:cs typeface="Consolas"/>
              </a:rPr>
              <a:t>&lt;-∞</a:t>
            </a:r>
          </a:p>
          <a:p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weight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(e)&lt;w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w&lt;-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weight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(e)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newE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&lt;-e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newVertex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&lt;-TO(e)</a:t>
            </a: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b="1" dirty="0" err="1">
                <a:latin typeface="Consolas"/>
                <a:cs typeface="Consolas"/>
                <a:sym typeface="Symbol"/>
              </a:rPr>
              <a:t>e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1505294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Quick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learning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check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What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is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the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cost</a:t>
            </a:r>
            <a:r>
              <a:rPr lang="es-ES" sz="2800" dirty="0" smtClean="0">
                <a:latin typeface="Arial Narrow"/>
                <a:cs typeface="Arial Narrow"/>
              </a:rPr>
              <a:t> of </a:t>
            </a:r>
            <a:r>
              <a:rPr lang="es-ES" sz="2800" dirty="0" err="1" smtClean="0">
                <a:latin typeface="Arial Narrow"/>
                <a:cs typeface="Arial Narrow"/>
              </a:rPr>
              <a:t>the</a:t>
            </a:r>
            <a:r>
              <a:rPr lang="es-ES" sz="2800" dirty="0" smtClean="0">
                <a:latin typeface="Arial Narrow"/>
                <a:cs typeface="Arial Narrow"/>
              </a:rPr>
              <a:t> MST of G?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8" name="Elipse 7"/>
          <p:cNvSpPr/>
          <p:nvPr/>
        </p:nvSpPr>
        <p:spPr>
          <a:xfrm>
            <a:off x="4288044" y="2577202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4288044" y="1382911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10" name="Elipse 9"/>
          <p:cNvSpPr/>
          <p:nvPr/>
        </p:nvSpPr>
        <p:spPr>
          <a:xfrm>
            <a:off x="2780850" y="2577202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" name="Elipse 11"/>
          <p:cNvSpPr/>
          <p:nvPr/>
        </p:nvSpPr>
        <p:spPr>
          <a:xfrm>
            <a:off x="2780850" y="1382911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>
            <a:stCxn id="12" idx="6"/>
            <a:endCxn id="9" idx="2"/>
          </p:cNvCxnSpPr>
          <p:nvPr/>
        </p:nvCxnSpPr>
        <p:spPr>
          <a:xfrm>
            <a:off x="3273493" y="1629257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>
            <a:off x="4534366" y="1875603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>
            <a:stCxn id="8" idx="2"/>
            <a:endCxn id="10" idx="6"/>
          </p:cNvCxnSpPr>
          <p:nvPr/>
        </p:nvCxnSpPr>
        <p:spPr>
          <a:xfrm flipH="1">
            <a:off x="3273493" y="2823548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>
            <a:stCxn id="10" idx="0"/>
            <a:endCxn id="12" idx="4"/>
          </p:cNvCxnSpPr>
          <p:nvPr/>
        </p:nvCxnSpPr>
        <p:spPr>
          <a:xfrm flipV="1">
            <a:off x="3027172" y="1875603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2655552" y="201376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 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3656602" y="249040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4288044" y="207648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9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3578510" y="189182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22" name="Conector recto de flecha 21"/>
          <p:cNvCxnSpPr>
            <a:stCxn id="12" idx="5"/>
            <a:endCxn id="8" idx="1"/>
          </p:cNvCxnSpPr>
          <p:nvPr/>
        </p:nvCxnSpPr>
        <p:spPr>
          <a:xfrm>
            <a:off x="3201347" y="1803450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Elipse 22"/>
          <p:cNvSpPr/>
          <p:nvPr/>
        </p:nvSpPr>
        <p:spPr>
          <a:xfrm>
            <a:off x="5809744" y="2577202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4" name="Elipse 23"/>
          <p:cNvSpPr/>
          <p:nvPr/>
        </p:nvSpPr>
        <p:spPr>
          <a:xfrm>
            <a:off x="5809744" y="1382911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5" name="Conector recto de flecha 24"/>
          <p:cNvCxnSpPr>
            <a:endCxn id="24" idx="2"/>
          </p:cNvCxnSpPr>
          <p:nvPr/>
        </p:nvCxnSpPr>
        <p:spPr>
          <a:xfrm>
            <a:off x="4795193" y="1629257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>
            <a:stCxn id="24" idx="4"/>
            <a:endCxn id="23" idx="0"/>
          </p:cNvCxnSpPr>
          <p:nvPr/>
        </p:nvCxnSpPr>
        <p:spPr>
          <a:xfrm>
            <a:off x="6056066" y="1875603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stCxn id="23" idx="2"/>
          </p:cNvCxnSpPr>
          <p:nvPr/>
        </p:nvCxnSpPr>
        <p:spPr>
          <a:xfrm flipH="1">
            <a:off x="4795193" y="2823548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uadroTexto 27"/>
          <p:cNvSpPr txBox="1"/>
          <p:nvPr/>
        </p:nvSpPr>
        <p:spPr>
          <a:xfrm>
            <a:off x="5125318" y="130696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29" name="CuadroTexto 28"/>
          <p:cNvSpPr txBox="1"/>
          <p:nvPr/>
        </p:nvSpPr>
        <p:spPr>
          <a:xfrm>
            <a:off x="5178302" y="249040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3</a:t>
            </a:r>
            <a:endParaRPr lang="es-ES" dirty="0"/>
          </a:p>
        </p:txBody>
      </p:sp>
      <p:sp>
        <p:nvSpPr>
          <p:cNvPr id="30" name="CuadroTexto 29"/>
          <p:cNvSpPr txBox="1"/>
          <p:nvPr/>
        </p:nvSpPr>
        <p:spPr>
          <a:xfrm>
            <a:off x="5997880" y="207648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cxnSp>
        <p:nvCxnSpPr>
          <p:cNvPr id="31" name="Conector recto de flecha 30"/>
          <p:cNvCxnSpPr>
            <a:endCxn id="23" idx="1"/>
          </p:cNvCxnSpPr>
          <p:nvPr/>
        </p:nvCxnSpPr>
        <p:spPr>
          <a:xfrm>
            <a:off x="4723047" y="1803450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uadroTexto 31"/>
          <p:cNvSpPr txBox="1"/>
          <p:nvPr/>
        </p:nvSpPr>
        <p:spPr>
          <a:xfrm>
            <a:off x="5276148" y="192318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578510" y="125992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2256118" y="1259925"/>
            <a:ext cx="411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smtClean="0"/>
              <a:t>G</a:t>
            </a:r>
            <a:endParaRPr lang="es-ES" sz="2800" dirty="0"/>
          </a:p>
        </p:txBody>
      </p:sp>
      <p:sp>
        <p:nvSpPr>
          <p:cNvPr id="6" name="CuadroTexto 5"/>
          <p:cNvSpPr txBox="1"/>
          <p:nvPr/>
        </p:nvSpPr>
        <p:spPr>
          <a:xfrm>
            <a:off x="1159992" y="3391647"/>
            <a:ext cx="94128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lphaLcParenR"/>
            </a:pPr>
            <a:r>
              <a:rPr lang="es-ES" sz="2400" b="1" dirty="0" smtClean="0"/>
              <a:t>15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400" b="1" dirty="0" smtClean="0"/>
              <a:t>16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400" b="1" dirty="0" smtClean="0"/>
              <a:t>10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400" b="1" dirty="0" smtClean="0"/>
              <a:t>17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824933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Quick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learning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check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What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is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the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cost</a:t>
            </a:r>
            <a:r>
              <a:rPr lang="es-ES" sz="2800" dirty="0" smtClean="0">
                <a:latin typeface="Arial Narrow"/>
                <a:cs typeface="Arial Narrow"/>
              </a:rPr>
              <a:t> of </a:t>
            </a:r>
            <a:r>
              <a:rPr lang="es-ES" sz="2800" dirty="0" err="1" smtClean="0">
                <a:latin typeface="Arial Narrow"/>
                <a:cs typeface="Arial Narrow"/>
              </a:rPr>
              <a:t>the</a:t>
            </a:r>
            <a:r>
              <a:rPr lang="es-ES" sz="2800" dirty="0" smtClean="0">
                <a:latin typeface="Arial Narrow"/>
                <a:cs typeface="Arial Narrow"/>
              </a:rPr>
              <a:t> MST of G?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8" name="Elipse 7"/>
          <p:cNvSpPr/>
          <p:nvPr/>
        </p:nvSpPr>
        <p:spPr>
          <a:xfrm>
            <a:off x="4288044" y="2577202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4288044" y="1382911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10" name="Elipse 9"/>
          <p:cNvSpPr/>
          <p:nvPr/>
        </p:nvSpPr>
        <p:spPr>
          <a:xfrm>
            <a:off x="2780850" y="2577202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" name="Elipse 11"/>
          <p:cNvSpPr/>
          <p:nvPr/>
        </p:nvSpPr>
        <p:spPr>
          <a:xfrm>
            <a:off x="2780850" y="1382911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>
            <a:stCxn id="12" idx="6"/>
            <a:endCxn id="9" idx="2"/>
          </p:cNvCxnSpPr>
          <p:nvPr/>
        </p:nvCxnSpPr>
        <p:spPr>
          <a:xfrm>
            <a:off x="3273493" y="1629257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>
            <a:off x="4534366" y="1875603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>
            <a:stCxn id="8" idx="2"/>
            <a:endCxn id="10" idx="6"/>
          </p:cNvCxnSpPr>
          <p:nvPr/>
        </p:nvCxnSpPr>
        <p:spPr>
          <a:xfrm flipH="1">
            <a:off x="3273493" y="2823548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>
            <a:stCxn id="10" idx="0"/>
            <a:endCxn id="12" idx="4"/>
          </p:cNvCxnSpPr>
          <p:nvPr/>
        </p:nvCxnSpPr>
        <p:spPr>
          <a:xfrm flipV="1">
            <a:off x="3027172" y="1875603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2655552" y="201376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 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3656602" y="249040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4288044" y="207648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9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3578510" y="189182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22" name="Conector recto de flecha 21"/>
          <p:cNvCxnSpPr>
            <a:stCxn id="12" idx="5"/>
            <a:endCxn id="8" idx="1"/>
          </p:cNvCxnSpPr>
          <p:nvPr/>
        </p:nvCxnSpPr>
        <p:spPr>
          <a:xfrm>
            <a:off x="3201347" y="1803450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Elipse 22"/>
          <p:cNvSpPr/>
          <p:nvPr/>
        </p:nvSpPr>
        <p:spPr>
          <a:xfrm>
            <a:off x="5809744" y="2577202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4" name="Elipse 23"/>
          <p:cNvSpPr/>
          <p:nvPr/>
        </p:nvSpPr>
        <p:spPr>
          <a:xfrm>
            <a:off x="5809744" y="1382911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5" name="Conector recto de flecha 24"/>
          <p:cNvCxnSpPr>
            <a:endCxn id="24" idx="2"/>
          </p:cNvCxnSpPr>
          <p:nvPr/>
        </p:nvCxnSpPr>
        <p:spPr>
          <a:xfrm>
            <a:off x="4795193" y="1629257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>
            <a:stCxn id="24" idx="4"/>
            <a:endCxn id="23" idx="0"/>
          </p:cNvCxnSpPr>
          <p:nvPr/>
        </p:nvCxnSpPr>
        <p:spPr>
          <a:xfrm>
            <a:off x="6056066" y="1875603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stCxn id="23" idx="2"/>
          </p:cNvCxnSpPr>
          <p:nvPr/>
        </p:nvCxnSpPr>
        <p:spPr>
          <a:xfrm flipH="1">
            <a:off x="4795193" y="2823548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uadroTexto 27"/>
          <p:cNvSpPr txBox="1"/>
          <p:nvPr/>
        </p:nvSpPr>
        <p:spPr>
          <a:xfrm>
            <a:off x="5125318" y="130696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29" name="CuadroTexto 28"/>
          <p:cNvSpPr txBox="1"/>
          <p:nvPr/>
        </p:nvSpPr>
        <p:spPr>
          <a:xfrm>
            <a:off x="5178302" y="249040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3</a:t>
            </a:r>
            <a:endParaRPr lang="es-ES" dirty="0"/>
          </a:p>
        </p:txBody>
      </p:sp>
      <p:sp>
        <p:nvSpPr>
          <p:cNvPr id="30" name="CuadroTexto 29"/>
          <p:cNvSpPr txBox="1"/>
          <p:nvPr/>
        </p:nvSpPr>
        <p:spPr>
          <a:xfrm>
            <a:off x="5997880" y="207648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cxnSp>
        <p:nvCxnSpPr>
          <p:cNvPr id="31" name="Conector recto de flecha 30"/>
          <p:cNvCxnSpPr>
            <a:endCxn id="23" idx="1"/>
          </p:cNvCxnSpPr>
          <p:nvPr/>
        </p:nvCxnSpPr>
        <p:spPr>
          <a:xfrm>
            <a:off x="4723047" y="1803450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uadroTexto 31"/>
          <p:cNvSpPr txBox="1"/>
          <p:nvPr/>
        </p:nvSpPr>
        <p:spPr>
          <a:xfrm>
            <a:off x="5276148" y="192318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578510" y="125992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4" name="Elipse 33"/>
          <p:cNvSpPr/>
          <p:nvPr/>
        </p:nvSpPr>
        <p:spPr>
          <a:xfrm>
            <a:off x="4365069" y="4970779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4365069" y="377648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857875" y="4970779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37" name="Elipse 36"/>
          <p:cNvSpPr/>
          <p:nvPr/>
        </p:nvSpPr>
        <p:spPr>
          <a:xfrm>
            <a:off x="2857875" y="377648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1" name="Conector recto de flecha 40"/>
          <p:cNvCxnSpPr>
            <a:stCxn id="36" idx="0"/>
            <a:endCxn id="37" idx="4"/>
          </p:cNvCxnSpPr>
          <p:nvPr/>
        </p:nvCxnSpPr>
        <p:spPr>
          <a:xfrm flipV="1">
            <a:off x="3104197" y="4269180"/>
            <a:ext cx="0" cy="701599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CuadroTexto 41"/>
          <p:cNvSpPr txBox="1"/>
          <p:nvPr/>
        </p:nvSpPr>
        <p:spPr>
          <a:xfrm>
            <a:off x="2732577" y="440734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 </a:t>
            </a:r>
            <a:endParaRPr lang="es-ES" dirty="0"/>
          </a:p>
        </p:txBody>
      </p:sp>
      <p:sp>
        <p:nvSpPr>
          <p:cNvPr id="45" name="CuadroTexto 44"/>
          <p:cNvSpPr txBox="1"/>
          <p:nvPr/>
        </p:nvSpPr>
        <p:spPr>
          <a:xfrm>
            <a:off x="3655535" y="428539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>
            <a:stCxn id="37" idx="5"/>
            <a:endCxn id="34" idx="1"/>
          </p:cNvCxnSpPr>
          <p:nvPr/>
        </p:nvCxnSpPr>
        <p:spPr>
          <a:xfrm>
            <a:off x="3278372" y="4197027"/>
            <a:ext cx="1158843" cy="845905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Elipse 46"/>
          <p:cNvSpPr/>
          <p:nvPr/>
        </p:nvSpPr>
        <p:spPr>
          <a:xfrm>
            <a:off x="5886769" y="4970779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48" name="Elipse 47"/>
          <p:cNvSpPr/>
          <p:nvPr/>
        </p:nvSpPr>
        <p:spPr>
          <a:xfrm>
            <a:off x="5886769" y="377648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9" name="Conector recto de flecha 48"/>
          <p:cNvCxnSpPr>
            <a:endCxn id="48" idx="2"/>
          </p:cNvCxnSpPr>
          <p:nvPr/>
        </p:nvCxnSpPr>
        <p:spPr>
          <a:xfrm>
            <a:off x="4872218" y="4022834"/>
            <a:ext cx="1014551" cy="0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/>
          <p:cNvCxnSpPr>
            <a:stCxn id="48" idx="4"/>
            <a:endCxn id="47" idx="0"/>
          </p:cNvCxnSpPr>
          <p:nvPr/>
        </p:nvCxnSpPr>
        <p:spPr>
          <a:xfrm>
            <a:off x="6133091" y="4269180"/>
            <a:ext cx="0" cy="701599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/>
          <p:cNvCxnSpPr>
            <a:stCxn id="47" idx="2"/>
          </p:cNvCxnSpPr>
          <p:nvPr/>
        </p:nvCxnSpPr>
        <p:spPr>
          <a:xfrm flipH="1">
            <a:off x="4872218" y="5217125"/>
            <a:ext cx="1014551" cy="0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CuadroTexto 51"/>
          <p:cNvSpPr txBox="1"/>
          <p:nvPr/>
        </p:nvSpPr>
        <p:spPr>
          <a:xfrm>
            <a:off x="5202343" y="370054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53" name="CuadroTexto 52"/>
          <p:cNvSpPr txBox="1"/>
          <p:nvPr/>
        </p:nvSpPr>
        <p:spPr>
          <a:xfrm>
            <a:off x="5255327" y="488398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3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6074905" y="447006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57" name="CuadroTexto 56"/>
          <p:cNvSpPr txBox="1"/>
          <p:nvPr/>
        </p:nvSpPr>
        <p:spPr>
          <a:xfrm>
            <a:off x="2256118" y="1259925"/>
            <a:ext cx="411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smtClean="0"/>
              <a:t>G</a:t>
            </a:r>
            <a:endParaRPr lang="es-ES" sz="2800" dirty="0"/>
          </a:p>
        </p:txBody>
      </p:sp>
      <p:sp>
        <p:nvSpPr>
          <p:cNvPr id="58" name="CuadroTexto 57"/>
          <p:cNvSpPr txBox="1"/>
          <p:nvPr/>
        </p:nvSpPr>
        <p:spPr>
          <a:xfrm>
            <a:off x="1997328" y="3546654"/>
            <a:ext cx="831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smtClean="0"/>
              <a:t>MST</a:t>
            </a:r>
            <a:endParaRPr lang="es-ES" sz="2800" dirty="0"/>
          </a:p>
        </p:txBody>
      </p:sp>
      <p:sp>
        <p:nvSpPr>
          <p:cNvPr id="3" name="CuadroTexto 2"/>
          <p:cNvSpPr txBox="1"/>
          <p:nvPr/>
        </p:nvSpPr>
        <p:spPr>
          <a:xfrm>
            <a:off x="6977529" y="4470063"/>
            <a:ext cx="11288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smtClean="0"/>
              <a:t>Cost:16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3854835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Rectángulo 266"/>
          <p:cNvSpPr/>
          <p:nvPr/>
        </p:nvSpPr>
        <p:spPr>
          <a:xfrm>
            <a:off x="2502984" y="1847200"/>
            <a:ext cx="2428090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8" name="CuadroTexto 267"/>
          <p:cNvSpPr txBox="1"/>
          <p:nvPr/>
        </p:nvSpPr>
        <p:spPr>
          <a:xfrm>
            <a:off x="2504395" y="3451731"/>
            <a:ext cx="2426679" cy="369332"/>
          </a:xfrm>
          <a:prstGeom prst="rect">
            <a:avLst/>
          </a:prstGeom>
          <a:solidFill>
            <a:schemeClr val="bg2"/>
          </a:solidFill>
          <a:ln>
            <a:solidFill>
              <a:srgbClr val="948A54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smtClean="0">
                <a:latin typeface="DIN Condensed Bold"/>
                <a:cs typeface="DIN Condensed Bold"/>
              </a:rPr>
              <a:t>Swap </a:t>
            </a:r>
            <a:r>
              <a:rPr lang="es-ES" dirty="0" err="1" smtClean="0">
                <a:latin typeface="DIN Condensed Bold"/>
                <a:cs typeface="DIN Condensed Bold"/>
              </a:rPr>
              <a:t>if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necessary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171" name="Rectángulo 170"/>
          <p:cNvSpPr/>
          <p:nvPr/>
        </p:nvSpPr>
        <p:spPr>
          <a:xfrm>
            <a:off x="6245579" y="5219710"/>
            <a:ext cx="2898421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0" name="Rectángulo 169"/>
          <p:cNvSpPr/>
          <p:nvPr/>
        </p:nvSpPr>
        <p:spPr>
          <a:xfrm>
            <a:off x="6248812" y="3546619"/>
            <a:ext cx="2898421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9" name="Rectángulo 168"/>
          <p:cNvSpPr/>
          <p:nvPr/>
        </p:nvSpPr>
        <p:spPr>
          <a:xfrm>
            <a:off x="6245579" y="1854507"/>
            <a:ext cx="2898421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Last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lecture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2634366" y="781879"/>
            <a:ext cx="390744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err="1" smtClean="0">
                <a:latin typeface="Arial Narrow"/>
                <a:cs typeface="Arial Narrow"/>
              </a:rPr>
              <a:t>Implicit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heaps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operations</a:t>
            </a:r>
            <a:endParaRPr lang="es-ES" sz="3200" dirty="0" smtClean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-1" y="1353741"/>
            <a:ext cx="4931075" cy="461665"/>
          </a:xfrm>
          <a:prstGeom prst="rect">
            <a:avLst/>
          </a:prstGeom>
          <a:solidFill>
            <a:srgbClr val="C4BD97"/>
          </a:solidFill>
        </p:spPr>
        <p:txBody>
          <a:bodyPr wrap="square" rtlCol="0">
            <a:spAutoFit/>
          </a:bodyPr>
          <a:lstStyle/>
          <a:p>
            <a:r>
              <a:rPr lang="es-ES" sz="2400" dirty="0" err="1" smtClean="0">
                <a:latin typeface="DIN Condensed Bold"/>
                <a:cs typeface="DIN Condensed Bold"/>
              </a:rPr>
              <a:t>Insert</a:t>
            </a:r>
            <a:r>
              <a:rPr lang="es-ES" sz="2400" dirty="0" smtClean="0">
                <a:latin typeface="DIN Condensed Bold"/>
                <a:cs typeface="DIN Condensed Bold"/>
              </a:rPr>
              <a:t> (incremental)</a:t>
            </a:r>
            <a:endParaRPr lang="es-ES" sz="2400" dirty="0">
              <a:latin typeface="DIN Condensed Bold"/>
              <a:cs typeface="DIN Condensed Bold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876247" y="1348019"/>
            <a:ext cx="3267754" cy="46166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 smtClean="0">
                <a:latin typeface="DIN Condensed Bold"/>
                <a:cs typeface="DIN Condensed Bold"/>
              </a:rPr>
              <a:t>Extract-max</a:t>
            </a:r>
            <a:r>
              <a:rPr lang="es-ES" sz="2400" dirty="0" smtClean="0">
                <a:latin typeface="DIN Condensed Bold"/>
                <a:cs typeface="DIN Condensed Bold"/>
              </a:rPr>
              <a:t>!</a:t>
            </a:r>
            <a:endParaRPr lang="es-ES" sz="2400" dirty="0">
              <a:latin typeface="DIN Condensed Bold"/>
              <a:cs typeface="DIN Condensed Bold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-16432" y="4362825"/>
            <a:ext cx="4947506" cy="461665"/>
          </a:xfrm>
          <a:prstGeom prst="rect">
            <a:avLst/>
          </a:prstGeom>
          <a:solidFill>
            <a:srgbClr val="C4BD97"/>
          </a:solidFill>
        </p:spPr>
        <p:txBody>
          <a:bodyPr wrap="square" rtlCol="0">
            <a:spAutoFit/>
          </a:bodyPr>
          <a:lstStyle/>
          <a:p>
            <a:r>
              <a:rPr lang="es-ES" sz="2400" dirty="0" err="1" smtClean="0">
                <a:latin typeface="DIN Condensed Bold"/>
                <a:cs typeface="DIN Condensed Bold"/>
              </a:rPr>
              <a:t>Build</a:t>
            </a:r>
            <a:r>
              <a:rPr lang="es-ES" sz="2400" dirty="0" smtClean="0">
                <a:latin typeface="DIN Condensed Bold"/>
                <a:cs typeface="DIN Condensed Bold"/>
              </a:rPr>
              <a:t> </a:t>
            </a:r>
            <a:r>
              <a:rPr lang="es-ES" sz="2400" dirty="0" err="1" smtClean="0">
                <a:latin typeface="DIN Condensed Bold"/>
                <a:cs typeface="DIN Condensed Bold"/>
              </a:rPr>
              <a:t>heap</a:t>
            </a:r>
            <a:r>
              <a:rPr lang="es-ES" sz="2400" dirty="0" smtClean="0">
                <a:latin typeface="DIN Condensed Bold"/>
                <a:cs typeface="DIN Condensed Bold"/>
              </a:rPr>
              <a:t> (in place)</a:t>
            </a:r>
            <a:endParaRPr lang="es-ES" sz="2400" dirty="0">
              <a:latin typeface="DIN Condensed Bold"/>
              <a:cs typeface="DIN Condensed Bold"/>
            </a:endParaRPr>
          </a:p>
        </p:txBody>
      </p:sp>
      <p:grpSp>
        <p:nvGrpSpPr>
          <p:cNvPr id="103" name="Agrupar 102"/>
          <p:cNvGrpSpPr/>
          <p:nvPr/>
        </p:nvGrpSpPr>
        <p:grpSpPr>
          <a:xfrm>
            <a:off x="6290231" y="1938715"/>
            <a:ext cx="2792543" cy="1482807"/>
            <a:chOff x="266572" y="1639940"/>
            <a:chExt cx="8346061" cy="4788451"/>
          </a:xfrm>
        </p:grpSpPr>
        <p:sp>
          <p:nvSpPr>
            <p:cNvPr id="74" name="Elipse 73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75" name="Elipse 74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76" name="Conector recto 75"/>
            <p:cNvCxnSpPr>
              <a:stCxn id="74" idx="3"/>
              <a:endCxn id="75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Elipse 76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78" name="Conector recto 77"/>
            <p:cNvCxnSpPr>
              <a:stCxn id="74" idx="5"/>
              <a:endCxn id="77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Elipse 78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80" name="Conector recto 79"/>
            <p:cNvCxnSpPr>
              <a:stCxn id="75" idx="3"/>
              <a:endCxn id="79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Elipse 80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82" name="Conector recto 81"/>
            <p:cNvCxnSpPr>
              <a:stCxn id="75" idx="5"/>
              <a:endCxn id="81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Elipse 82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84" name="Conector recto 83"/>
            <p:cNvCxnSpPr>
              <a:stCxn id="77" idx="3"/>
              <a:endCxn id="83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Elipse 84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Conector recto 85"/>
            <p:cNvCxnSpPr>
              <a:stCxn id="77" idx="5"/>
              <a:endCxn id="85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Elipse 86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88" name="Elipse 87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89" name="Elipse 88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90" name="Elipse 89"/>
            <p:cNvSpPr/>
            <p:nvPr/>
          </p:nvSpPr>
          <p:spPr>
            <a:xfrm>
              <a:off x="346268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91" name="Conector recto 90"/>
            <p:cNvCxnSpPr>
              <a:stCxn id="79" idx="3"/>
              <a:endCxn id="87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recto 91"/>
            <p:cNvCxnSpPr>
              <a:stCxn id="79" idx="5"/>
              <a:endCxn id="88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recto 92"/>
            <p:cNvCxnSpPr>
              <a:stCxn id="81" idx="3"/>
              <a:endCxn id="89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/>
            <p:cNvCxnSpPr>
              <a:stCxn id="81" idx="5"/>
              <a:endCxn id="90" idx="0"/>
            </p:cNvCxnSpPr>
            <p:nvPr/>
          </p:nvCxnSpPr>
          <p:spPr>
            <a:xfrm>
              <a:off x="3530616" y="4786404"/>
              <a:ext cx="270614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Elipse 94"/>
            <p:cNvSpPr/>
            <p:nvPr/>
          </p:nvSpPr>
          <p:spPr>
            <a:xfrm>
              <a:off x="4739429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96" name="Elipse 95"/>
            <p:cNvSpPr/>
            <p:nvPr/>
          </p:nvSpPr>
          <p:spPr>
            <a:xfrm>
              <a:off x="590800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18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97" name="Elipse 96"/>
            <p:cNvSpPr/>
            <p:nvPr/>
          </p:nvSpPr>
          <p:spPr>
            <a:xfrm>
              <a:off x="688239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98" name="Elipse 97"/>
            <p:cNvSpPr/>
            <p:nvPr/>
          </p:nvSpPr>
          <p:spPr>
            <a:xfrm>
              <a:off x="7935541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99" name="Conector recto 98"/>
            <p:cNvCxnSpPr>
              <a:stCxn id="83" idx="3"/>
              <a:endCxn id="95" idx="0"/>
            </p:cNvCxnSpPr>
            <p:nvPr/>
          </p:nvCxnSpPr>
          <p:spPr>
            <a:xfrm flipH="1">
              <a:off x="5077975" y="4780335"/>
              <a:ext cx="341437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ector recto 99"/>
            <p:cNvCxnSpPr>
              <a:stCxn id="83" idx="5"/>
              <a:endCxn id="96" idx="0"/>
            </p:cNvCxnSpPr>
            <p:nvPr/>
          </p:nvCxnSpPr>
          <p:spPr>
            <a:xfrm>
              <a:off x="5898188" y="4780335"/>
              <a:ext cx="348362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cto 100"/>
            <p:cNvCxnSpPr>
              <a:stCxn id="85" idx="3"/>
              <a:endCxn id="97" idx="0"/>
            </p:cNvCxnSpPr>
            <p:nvPr/>
          </p:nvCxnSpPr>
          <p:spPr>
            <a:xfrm flipH="1">
              <a:off x="7220940" y="4769692"/>
              <a:ext cx="398739" cy="10059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ector recto 101"/>
            <p:cNvCxnSpPr>
              <a:stCxn id="85" idx="5"/>
              <a:endCxn id="98" idx="0"/>
            </p:cNvCxnSpPr>
            <p:nvPr/>
          </p:nvCxnSpPr>
          <p:spPr>
            <a:xfrm>
              <a:off x="8098455" y="4769692"/>
              <a:ext cx="175632" cy="10059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Agrupar 103"/>
          <p:cNvGrpSpPr/>
          <p:nvPr/>
        </p:nvGrpSpPr>
        <p:grpSpPr>
          <a:xfrm>
            <a:off x="6322672" y="3588583"/>
            <a:ext cx="2653679" cy="1482807"/>
            <a:chOff x="266572" y="1639940"/>
            <a:chExt cx="7931041" cy="4788451"/>
          </a:xfrm>
        </p:grpSpPr>
        <p:sp>
          <p:nvSpPr>
            <p:cNvPr id="105" name="Elipse 104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rgbClr val="000000"/>
                  </a:solidFill>
                </a:rPr>
                <a:t>17</a:t>
              </a:r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106" name="Elipse 105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07" name="Conector recto 106"/>
            <p:cNvCxnSpPr>
              <a:stCxn id="105" idx="3"/>
              <a:endCxn id="106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Elipse 107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09" name="Conector recto 108"/>
            <p:cNvCxnSpPr>
              <a:stCxn id="105" idx="5"/>
              <a:endCxn id="108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Elipse 109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11" name="Conector recto 110"/>
            <p:cNvCxnSpPr>
              <a:stCxn id="106" idx="3"/>
              <a:endCxn id="110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Elipse 111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13" name="Conector recto 112"/>
            <p:cNvCxnSpPr>
              <a:stCxn id="106" idx="5"/>
              <a:endCxn id="112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Elipse 113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15" name="Conector recto 114"/>
            <p:cNvCxnSpPr>
              <a:stCxn id="108" idx="3"/>
              <a:endCxn id="114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Elipse 115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17" name="Conector recto 116"/>
            <p:cNvCxnSpPr>
              <a:stCxn id="108" idx="5"/>
              <a:endCxn id="116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Elipse 117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19" name="Elipse 118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20" name="Elipse 119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21" name="Elipse 120"/>
            <p:cNvSpPr/>
            <p:nvPr/>
          </p:nvSpPr>
          <p:spPr>
            <a:xfrm>
              <a:off x="346268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22" name="Conector recto 121"/>
            <p:cNvCxnSpPr>
              <a:stCxn id="110" idx="3"/>
              <a:endCxn id="118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cto 122"/>
            <p:cNvCxnSpPr>
              <a:stCxn id="110" idx="5"/>
              <a:endCxn id="119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cto 123"/>
            <p:cNvCxnSpPr>
              <a:stCxn id="112" idx="3"/>
              <a:endCxn id="120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recto 124"/>
            <p:cNvCxnSpPr>
              <a:stCxn id="112" idx="5"/>
              <a:endCxn id="121" idx="0"/>
            </p:cNvCxnSpPr>
            <p:nvPr/>
          </p:nvCxnSpPr>
          <p:spPr>
            <a:xfrm>
              <a:off x="3530616" y="4786404"/>
              <a:ext cx="270614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Elipse 125"/>
            <p:cNvSpPr/>
            <p:nvPr/>
          </p:nvSpPr>
          <p:spPr>
            <a:xfrm>
              <a:off x="4739429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27" name="Elipse 126"/>
            <p:cNvSpPr/>
            <p:nvPr/>
          </p:nvSpPr>
          <p:spPr>
            <a:xfrm>
              <a:off x="590800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18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28" name="Elipse 127"/>
            <p:cNvSpPr/>
            <p:nvPr/>
          </p:nvSpPr>
          <p:spPr>
            <a:xfrm>
              <a:off x="688239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30" name="Conector recto 129"/>
            <p:cNvCxnSpPr>
              <a:stCxn id="114" idx="3"/>
              <a:endCxn id="126" idx="0"/>
            </p:cNvCxnSpPr>
            <p:nvPr/>
          </p:nvCxnSpPr>
          <p:spPr>
            <a:xfrm flipH="1">
              <a:off x="5077975" y="4780335"/>
              <a:ext cx="341437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ector recto 130"/>
            <p:cNvCxnSpPr>
              <a:stCxn id="114" idx="5"/>
              <a:endCxn id="127" idx="0"/>
            </p:cNvCxnSpPr>
            <p:nvPr/>
          </p:nvCxnSpPr>
          <p:spPr>
            <a:xfrm>
              <a:off x="5898188" y="4780335"/>
              <a:ext cx="348362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ector recto 131"/>
            <p:cNvCxnSpPr>
              <a:stCxn id="116" idx="3"/>
              <a:endCxn id="128" idx="0"/>
            </p:cNvCxnSpPr>
            <p:nvPr/>
          </p:nvCxnSpPr>
          <p:spPr>
            <a:xfrm flipH="1">
              <a:off x="7220940" y="4769692"/>
              <a:ext cx="398739" cy="10059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Agrupar 133"/>
          <p:cNvGrpSpPr/>
          <p:nvPr/>
        </p:nvGrpSpPr>
        <p:grpSpPr>
          <a:xfrm>
            <a:off x="6299178" y="5240948"/>
            <a:ext cx="2653680" cy="1482807"/>
            <a:chOff x="266572" y="1639940"/>
            <a:chExt cx="7931041" cy="4788451"/>
          </a:xfrm>
        </p:grpSpPr>
        <p:sp>
          <p:nvSpPr>
            <p:cNvPr id="135" name="Elipse 134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rgbClr val="000000"/>
                  </a:solidFill>
                </a:rPr>
                <a:t>17</a:t>
              </a:r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136" name="Elipse 135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37" name="Conector recto 136"/>
            <p:cNvCxnSpPr>
              <a:stCxn id="135" idx="3"/>
              <a:endCxn id="136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Elipse 137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39" name="Conector recto 138"/>
            <p:cNvCxnSpPr>
              <a:stCxn id="135" idx="5"/>
              <a:endCxn id="138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Elipse 139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41" name="Conector recto 140"/>
            <p:cNvCxnSpPr>
              <a:stCxn id="136" idx="3"/>
              <a:endCxn id="140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Elipse 141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43" name="Conector recto 142"/>
            <p:cNvCxnSpPr>
              <a:stCxn id="136" idx="5"/>
              <a:endCxn id="142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Elipse 143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45" name="Conector recto 144"/>
            <p:cNvCxnSpPr>
              <a:stCxn id="138" idx="3"/>
              <a:endCxn id="144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Elipse 145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47" name="Conector recto 146"/>
            <p:cNvCxnSpPr>
              <a:stCxn id="138" idx="5"/>
              <a:endCxn id="146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Elipse 147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49" name="Elipse 148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50" name="Elipse 149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51" name="Elipse 150"/>
            <p:cNvSpPr/>
            <p:nvPr/>
          </p:nvSpPr>
          <p:spPr>
            <a:xfrm>
              <a:off x="346268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52" name="Conector recto 151"/>
            <p:cNvCxnSpPr>
              <a:stCxn id="140" idx="3"/>
              <a:endCxn id="148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ector recto 152"/>
            <p:cNvCxnSpPr>
              <a:stCxn id="140" idx="5"/>
              <a:endCxn id="149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ector recto 153"/>
            <p:cNvCxnSpPr>
              <a:stCxn id="142" idx="3"/>
              <a:endCxn id="150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ector recto 154"/>
            <p:cNvCxnSpPr>
              <a:stCxn id="142" idx="5"/>
              <a:endCxn id="151" idx="0"/>
            </p:cNvCxnSpPr>
            <p:nvPr/>
          </p:nvCxnSpPr>
          <p:spPr>
            <a:xfrm>
              <a:off x="3530616" y="4786404"/>
              <a:ext cx="270614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Elipse 155"/>
            <p:cNvSpPr/>
            <p:nvPr/>
          </p:nvSpPr>
          <p:spPr>
            <a:xfrm>
              <a:off x="4739429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57" name="Elipse 156"/>
            <p:cNvSpPr/>
            <p:nvPr/>
          </p:nvSpPr>
          <p:spPr>
            <a:xfrm>
              <a:off x="590800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18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58" name="Elipse 157"/>
            <p:cNvSpPr/>
            <p:nvPr/>
          </p:nvSpPr>
          <p:spPr>
            <a:xfrm>
              <a:off x="688239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60" name="Conector recto 159"/>
            <p:cNvCxnSpPr>
              <a:stCxn id="144" idx="3"/>
              <a:endCxn id="156" idx="0"/>
            </p:cNvCxnSpPr>
            <p:nvPr/>
          </p:nvCxnSpPr>
          <p:spPr>
            <a:xfrm flipH="1">
              <a:off x="5077975" y="4780335"/>
              <a:ext cx="341437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ector recto 160"/>
            <p:cNvCxnSpPr>
              <a:stCxn id="144" idx="5"/>
              <a:endCxn id="157" idx="0"/>
            </p:cNvCxnSpPr>
            <p:nvPr/>
          </p:nvCxnSpPr>
          <p:spPr>
            <a:xfrm>
              <a:off x="5898188" y="4780335"/>
              <a:ext cx="348362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ector recto 161"/>
            <p:cNvCxnSpPr>
              <a:stCxn id="146" idx="3"/>
              <a:endCxn id="158" idx="0"/>
            </p:cNvCxnSpPr>
            <p:nvPr/>
          </p:nvCxnSpPr>
          <p:spPr>
            <a:xfrm flipH="1">
              <a:off x="7220940" y="4769692"/>
              <a:ext cx="398739" cy="10059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4" name="CuadroTexto 163"/>
          <p:cNvSpPr txBox="1"/>
          <p:nvPr/>
        </p:nvSpPr>
        <p:spPr>
          <a:xfrm rot="16200000">
            <a:off x="5254994" y="2475760"/>
            <a:ext cx="1611838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latin typeface="DIN Condensed Bold"/>
                <a:cs typeface="DIN Condensed Bold"/>
              </a:rPr>
              <a:t>“</a:t>
            </a:r>
            <a:r>
              <a:rPr lang="es-ES" dirty="0" err="1" smtClean="0">
                <a:latin typeface="DIN Condensed Bold"/>
                <a:cs typeface="DIN Condensed Bold"/>
              </a:rPr>
              <a:t>Extract</a:t>
            </a:r>
            <a:r>
              <a:rPr lang="es-ES" dirty="0" smtClean="0">
                <a:latin typeface="DIN Condensed Bold"/>
                <a:cs typeface="DIN Condensed Bold"/>
              </a:rPr>
              <a:t>” </a:t>
            </a:r>
            <a:r>
              <a:rPr lang="es-ES" dirty="0" err="1" smtClean="0">
                <a:latin typeface="DIN Condensed Bold"/>
                <a:cs typeface="DIN Condensed Bold"/>
              </a:rPr>
              <a:t>the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root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165" name="CuadroTexto 164"/>
          <p:cNvSpPr txBox="1"/>
          <p:nvPr/>
        </p:nvSpPr>
        <p:spPr>
          <a:xfrm rot="16200000">
            <a:off x="5255337" y="4168214"/>
            <a:ext cx="161115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err="1" smtClean="0">
                <a:latin typeface="DIN Condensed Bold"/>
                <a:cs typeface="DIN Condensed Bold"/>
              </a:rPr>
              <a:t>Move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last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to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the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root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166" name="Rectángulo 165"/>
          <p:cNvSpPr/>
          <p:nvPr/>
        </p:nvSpPr>
        <p:spPr>
          <a:xfrm>
            <a:off x="7786823" y="5604802"/>
            <a:ext cx="1295951" cy="114839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7" name="Rectángulo 166"/>
          <p:cNvSpPr/>
          <p:nvPr/>
        </p:nvSpPr>
        <p:spPr>
          <a:xfrm>
            <a:off x="6296023" y="5633380"/>
            <a:ext cx="1357177" cy="114839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8" name="CuadroTexto 167"/>
          <p:cNvSpPr txBox="1"/>
          <p:nvPr/>
        </p:nvSpPr>
        <p:spPr>
          <a:xfrm rot="16200000">
            <a:off x="5254998" y="5840961"/>
            <a:ext cx="1611838" cy="369335"/>
          </a:xfrm>
          <a:prstGeom prst="rect">
            <a:avLst/>
          </a:prstGeom>
          <a:solidFill>
            <a:schemeClr val="bg2"/>
          </a:solidFill>
          <a:ln>
            <a:solidFill>
              <a:srgbClr val="948A5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latin typeface="DIN Condensed Bold"/>
                <a:cs typeface="DIN Condensed Bold"/>
              </a:rPr>
              <a:t>Max-</a:t>
            </a:r>
            <a:r>
              <a:rPr lang="es-ES" dirty="0" err="1" smtClean="0">
                <a:latin typeface="DIN Condensed Bold"/>
                <a:cs typeface="DIN Condensed Bold"/>
              </a:rPr>
              <a:t>Heapify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173" name="Rectángulo 172"/>
          <p:cNvSpPr/>
          <p:nvPr/>
        </p:nvSpPr>
        <p:spPr>
          <a:xfrm>
            <a:off x="10366" y="1842178"/>
            <a:ext cx="2428090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74" name="Agrupar 173"/>
          <p:cNvGrpSpPr/>
          <p:nvPr/>
        </p:nvGrpSpPr>
        <p:grpSpPr>
          <a:xfrm>
            <a:off x="26629" y="1918382"/>
            <a:ext cx="2099143" cy="1482807"/>
            <a:chOff x="266572" y="1639940"/>
            <a:chExt cx="7931041" cy="4788451"/>
          </a:xfrm>
        </p:grpSpPr>
        <p:sp>
          <p:nvSpPr>
            <p:cNvPr id="175" name="Elipse 174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>
                  <a:solidFill>
                    <a:srgbClr val="000000"/>
                  </a:solidFill>
                </a:rPr>
                <a:t>9</a:t>
              </a:r>
              <a:r>
                <a:rPr lang="es-ES" sz="600" dirty="0" smtClean="0">
                  <a:solidFill>
                    <a:srgbClr val="000000"/>
                  </a:solidFill>
                </a:rPr>
                <a:t>7</a:t>
              </a:r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176" name="Elipse 175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77" name="Conector recto 176"/>
            <p:cNvCxnSpPr>
              <a:stCxn id="175" idx="3"/>
              <a:endCxn id="176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Elipse 177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79" name="Conector recto 178"/>
            <p:cNvCxnSpPr>
              <a:stCxn id="175" idx="5"/>
              <a:endCxn id="178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Elipse 179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1" name="Conector recto 180"/>
            <p:cNvCxnSpPr>
              <a:stCxn id="176" idx="3"/>
              <a:endCxn id="180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Elipse 181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3" name="Conector recto 182"/>
            <p:cNvCxnSpPr>
              <a:stCxn id="176" idx="5"/>
              <a:endCxn id="182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Elipse 183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5" name="Conector recto 184"/>
            <p:cNvCxnSpPr>
              <a:stCxn id="178" idx="3"/>
              <a:endCxn id="184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Elipse 185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7" name="Conector recto 186"/>
            <p:cNvCxnSpPr>
              <a:stCxn id="178" idx="5"/>
              <a:endCxn id="186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8" name="Elipse 187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89" name="Elipse 188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90" name="Elipse 189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92" name="Conector recto 191"/>
            <p:cNvCxnSpPr>
              <a:stCxn id="180" idx="3"/>
              <a:endCxn id="188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ector recto 192"/>
            <p:cNvCxnSpPr>
              <a:stCxn id="180" idx="5"/>
              <a:endCxn id="189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ector recto 193"/>
            <p:cNvCxnSpPr>
              <a:stCxn id="182" idx="3"/>
              <a:endCxn id="190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2" name="CuadroTexto 241"/>
          <p:cNvSpPr txBox="1"/>
          <p:nvPr/>
        </p:nvSpPr>
        <p:spPr>
          <a:xfrm>
            <a:off x="11777" y="3446709"/>
            <a:ext cx="2426679" cy="369332"/>
          </a:xfrm>
          <a:prstGeom prst="rect">
            <a:avLst/>
          </a:prstGeom>
          <a:solidFill>
            <a:schemeClr val="bg2"/>
          </a:solidFill>
          <a:ln>
            <a:solidFill>
              <a:srgbClr val="948A54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err="1" smtClean="0">
                <a:latin typeface="DIN Condensed Bold"/>
                <a:cs typeface="DIN Condensed Bold"/>
              </a:rPr>
              <a:t>Insert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lowest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level</a:t>
            </a:r>
            <a:r>
              <a:rPr lang="es-ES" dirty="0" smtClean="0">
                <a:latin typeface="DIN Condensed Bold"/>
                <a:cs typeface="DIN Condensed Bold"/>
              </a:rPr>
              <a:t>, </a:t>
            </a:r>
            <a:r>
              <a:rPr lang="es-ES" dirty="0" err="1" smtClean="0">
                <a:latin typeface="DIN Condensed Bold"/>
                <a:cs typeface="DIN Condensed Bold"/>
              </a:rPr>
              <a:t>leftmost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243" name="Elipse 242"/>
          <p:cNvSpPr/>
          <p:nvPr/>
        </p:nvSpPr>
        <p:spPr>
          <a:xfrm>
            <a:off x="872220" y="3191253"/>
            <a:ext cx="179209" cy="20212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" sz="600" dirty="0" smtClean="0">
                <a:solidFill>
                  <a:schemeClr val="tx1"/>
                </a:solidFill>
              </a:rPr>
              <a:t>25</a:t>
            </a:r>
            <a:endParaRPr lang="es-ES" sz="600" dirty="0">
              <a:solidFill>
                <a:schemeClr val="tx1"/>
              </a:solidFill>
            </a:endParaRPr>
          </a:p>
        </p:txBody>
      </p:sp>
      <p:cxnSp>
        <p:nvCxnSpPr>
          <p:cNvPr id="244" name="Conector recto 243"/>
          <p:cNvCxnSpPr>
            <a:endCxn id="243" idx="0"/>
          </p:cNvCxnSpPr>
          <p:nvPr/>
        </p:nvCxnSpPr>
        <p:spPr>
          <a:xfrm>
            <a:off x="871740" y="2895789"/>
            <a:ext cx="90084" cy="2954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5" name="Agrupar 244"/>
          <p:cNvGrpSpPr/>
          <p:nvPr/>
        </p:nvGrpSpPr>
        <p:grpSpPr>
          <a:xfrm>
            <a:off x="2519001" y="1945696"/>
            <a:ext cx="2099143" cy="1482807"/>
            <a:chOff x="266572" y="1639940"/>
            <a:chExt cx="7931041" cy="4788451"/>
          </a:xfrm>
        </p:grpSpPr>
        <p:sp>
          <p:nvSpPr>
            <p:cNvPr id="246" name="Elipse 245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rgbClr val="000000"/>
                  </a:solidFill>
                </a:rPr>
                <a:t>17</a:t>
              </a:r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247" name="Elipse 246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48" name="Conector recto 247"/>
            <p:cNvCxnSpPr>
              <a:stCxn id="246" idx="3"/>
              <a:endCxn id="247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Elipse 248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0" name="Conector recto 249"/>
            <p:cNvCxnSpPr>
              <a:stCxn id="246" idx="5"/>
              <a:endCxn id="249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1" name="Elipse 250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2" name="Conector recto 251"/>
            <p:cNvCxnSpPr>
              <a:stCxn id="247" idx="3"/>
              <a:endCxn id="251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3" name="Elipse 252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25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4" name="Conector recto 253"/>
            <p:cNvCxnSpPr>
              <a:stCxn id="247" idx="5"/>
              <a:endCxn id="253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5" name="Elipse 254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6" name="Conector recto 255"/>
            <p:cNvCxnSpPr>
              <a:stCxn id="249" idx="3"/>
              <a:endCxn id="255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Elipse 256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8" name="Conector recto 257"/>
            <p:cNvCxnSpPr>
              <a:stCxn id="249" idx="5"/>
              <a:endCxn id="257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Elipse 258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260" name="Elipse 259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261" name="Elipse 260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62" name="Conector recto 261"/>
            <p:cNvCxnSpPr>
              <a:stCxn id="251" idx="3"/>
              <a:endCxn id="259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ector recto 262"/>
            <p:cNvCxnSpPr>
              <a:stCxn id="251" idx="5"/>
              <a:endCxn id="260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ector recto 263"/>
            <p:cNvCxnSpPr>
              <a:stCxn id="253" idx="3"/>
              <a:endCxn id="261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5" name="Elipse 264"/>
          <p:cNvSpPr/>
          <p:nvPr/>
        </p:nvSpPr>
        <p:spPr>
          <a:xfrm>
            <a:off x="3364592" y="3218567"/>
            <a:ext cx="179209" cy="20212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" sz="600" dirty="0" smtClean="0">
                <a:solidFill>
                  <a:schemeClr val="tx1"/>
                </a:solidFill>
              </a:rPr>
              <a:t>14</a:t>
            </a:r>
            <a:endParaRPr lang="es-ES" sz="600" dirty="0">
              <a:solidFill>
                <a:schemeClr val="tx1"/>
              </a:solidFill>
            </a:endParaRPr>
          </a:p>
        </p:txBody>
      </p:sp>
      <p:cxnSp>
        <p:nvCxnSpPr>
          <p:cNvPr id="266" name="Conector recto 265"/>
          <p:cNvCxnSpPr>
            <a:endCxn id="265" idx="0"/>
          </p:cNvCxnSpPr>
          <p:nvPr/>
        </p:nvCxnSpPr>
        <p:spPr>
          <a:xfrm>
            <a:off x="3364112" y="2923103"/>
            <a:ext cx="90084" cy="295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9" name="Forma libre 268"/>
          <p:cNvSpPr/>
          <p:nvPr/>
        </p:nvSpPr>
        <p:spPr>
          <a:xfrm>
            <a:off x="3439981" y="2872654"/>
            <a:ext cx="201127" cy="382199"/>
          </a:xfrm>
          <a:custGeom>
            <a:avLst/>
            <a:gdLst>
              <a:gd name="connsiteX0" fmla="*/ 0 w 201127"/>
              <a:gd name="connsiteY0" fmla="*/ 0 h 382199"/>
              <a:gd name="connsiteX1" fmla="*/ 197275 w 201127"/>
              <a:gd name="connsiteY1" fmla="*/ 172606 h 382199"/>
              <a:gd name="connsiteX2" fmla="*/ 135627 w 201127"/>
              <a:gd name="connsiteY2" fmla="*/ 382199 h 382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127" h="382199">
                <a:moveTo>
                  <a:pt x="0" y="0"/>
                </a:moveTo>
                <a:cubicBezTo>
                  <a:pt x="87335" y="54453"/>
                  <a:pt x="174671" y="108906"/>
                  <a:pt x="197275" y="172606"/>
                </a:cubicBezTo>
                <a:cubicBezTo>
                  <a:pt x="219879" y="236306"/>
                  <a:pt x="135627" y="382199"/>
                  <a:pt x="135627" y="382199"/>
                </a:cubicBezTo>
              </a:path>
            </a:pathLst>
          </a:cu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8101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3117893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grpSp>
        <p:nvGrpSpPr>
          <p:cNvPr id="3" name="Agrupar 2"/>
          <p:cNvGrpSpPr/>
          <p:nvPr/>
        </p:nvGrpSpPr>
        <p:grpSpPr>
          <a:xfrm>
            <a:off x="1453542" y="1438177"/>
            <a:ext cx="2210824" cy="996059"/>
            <a:chOff x="2857875" y="3776488"/>
            <a:chExt cx="3521537" cy="1686983"/>
          </a:xfrm>
        </p:grpSpPr>
        <p:sp>
          <p:nvSpPr>
            <p:cNvPr id="47" name="Elipse 46"/>
            <p:cNvSpPr/>
            <p:nvPr/>
          </p:nvSpPr>
          <p:spPr>
            <a:xfrm>
              <a:off x="4365069" y="4970779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1600" dirty="0" smtClean="0">
                  <a:solidFill>
                    <a:schemeClr val="tx1"/>
                  </a:solidFill>
                </a:rPr>
                <a:t>E</a:t>
              </a:r>
              <a:endParaRPr lang="es-ES" sz="1600" dirty="0">
                <a:solidFill>
                  <a:schemeClr val="tx1"/>
                </a:solidFill>
              </a:endParaRPr>
            </a:p>
          </p:txBody>
        </p:sp>
        <p:sp>
          <p:nvSpPr>
            <p:cNvPr id="55" name="Elipse 54"/>
            <p:cNvSpPr/>
            <p:nvPr/>
          </p:nvSpPr>
          <p:spPr>
            <a:xfrm>
              <a:off x="4365069" y="3776488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1600" dirty="0" smtClean="0">
                  <a:solidFill>
                    <a:schemeClr val="tx1"/>
                  </a:solidFill>
                </a:rPr>
                <a:t>B</a:t>
              </a:r>
              <a:endParaRPr lang="es-ES" sz="1600" dirty="0">
                <a:solidFill>
                  <a:schemeClr val="tx1"/>
                </a:solidFill>
              </a:endParaRPr>
            </a:p>
          </p:txBody>
        </p:sp>
        <p:sp>
          <p:nvSpPr>
            <p:cNvPr id="56" name="Elipse 55"/>
            <p:cNvSpPr/>
            <p:nvPr/>
          </p:nvSpPr>
          <p:spPr>
            <a:xfrm>
              <a:off x="2857875" y="4970779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1600" dirty="0">
                  <a:solidFill>
                    <a:schemeClr val="tx1"/>
                  </a:solidFill>
                </a:rPr>
                <a:t>D</a:t>
              </a:r>
            </a:p>
          </p:txBody>
        </p:sp>
        <p:sp>
          <p:nvSpPr>
            <p:cNvPr id="57" name="Elipse 56"/>
            <p:cNvSpPr/>
            <p:nvPr/>
          </p:nvSpPr>
          <p:spPr>
            <a:xfrm>
              <a:off x="2857875" y="3776488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1600" dirty="0" smtClean="0">
                  <a:solidFill>
                    <a:schemeClr val="tx1"/>
                  </a:solidFill>
                </a:rPr>
                <a:t>A</a:t>
              </a:r>
              <a:endParaRPr lang="es-E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58" name="Conector recto de flecha 57"/>
            <p:cNvCxnSpPr>
              <a:stCxn id="56" idx="0"/>
              <a:endCxn id="57" idx="4"/>
            </p:cNvCxnSpPr>
            <p:nvPr/>
          </p:nvCxnSpPr>
          <p:spPr>
            <a:xfrm flipV="1">
              <a:off x="3104197" y="4269180"/>
              <a:ext cx="0" cy="701599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ector recto de flecha 60"/>
            <p:cNvCxnSpPr>
              <a:stCxn id="57" idx="5"/>
              <a:endCxn id="47" idx="1"/>
            </p:cNvCxnSpPr>
            <p:nvPr/>
          </p:nvCxnSpPr>
          <p:spPr>
            <a:xfrm>
              <a:off x="3278372" y="4197027"/>
              <a:ext cx="1158843" cy="845905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Elipse 61"/>
            <p:cNvSpPr/>
            <p:nvPr/>
          </p:nvSpPr>
          <p:spPr>
            <a:xfrm>
              <a:off x="5886769" y="4970779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1600" dirty="0" smtClean="0">
                  <a:solidFill>
                    <a:schemeClr val="tx1"/>
                  </a:solidFill>
                </a:rPr>
                <a:t>F</a:t>
              </a:r>
              <a:endParaRPr lang="es-ES" sz="1600" dirty="0">
                <a:solidFill>
                  <a:schemeClr val="tx1"/>
                </a:solidFill>
              </a:endParaRPr>
            </a:p>
          </p:txBody>
        </p:sp>
        <p:sp>
          <p:nvSpPr>
            <p:cNvPr id="63" name="Elipse 62"/>
            <p:cNvSpPr/>
            <p:nvPr/>
          </p:nvSpPr>
          <p:spPr>
            <a:xfrm>
              <a:off x="5886769" y="3776488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1600" dirty="0" smtClean="0">
                  <a:solidFill>
                    <a:schemeClr val="tx1"/>
                  </a:solidFill>
                </a:rPr>
                <a:t>C</a:t>
              </a:r>
              <a:endParaRPr lang="es-ES" sz="16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endCxn id="63" idx="2"/>
            </p:cNvCxnSpPr>
            <p:nvPr/>
          </p:nvCxnSpPr>
          <p:spPr>
            <a:xfrm>
              <a:off x="4872218" y="4022834"/>
              <a:ext cx="1014551" cy="0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3" idx="4"/>
              <a:endCxn id="62" idx="0"/>
            </p:cNvCxnSpPr>
            <p:nvPr/>
          </p:nvCxnSpPr>
          <p:spPr>
            <a:xfrm>
              <a:off x="6133091" y="4269180"/>
              <a:ext cx="0" cy="701599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62" idx="2"/>
            </p:cNvCxnSpPr>
            <p:nvPr/>
          </p:nvCxnSpPr>
          <p:spPr>
            <a:xfrm flipH="1">
              <a:off x="4872218" y="5217125"/>
              <a:ext cx="1014551" cy="0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1" name="Elipse 70"/>
          <p:cNvSpPr/>
          <p:nvPr/>
        </p:nvSpPr>
        <p:spPr>
          <a:xfrm>
            <a:off x="4943674" y="799143"/>
            <a:ext cx="309282" cy="290904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I</a:t>
            </a:r>
          </a:p>
        </p:txBody>
      </p:sp>
      <p:sp>
        <p:nvSpPr>
          <p:cNvPr id="73" name="Elipse 72"/>
          <p:cNvSpPr/>
          <p:nvPr/>
        </p:nvSpPr>
        <p:spPr>
          <a:xfrm>
            <a:off x="3997456" y="799143"/>
            <a:ext cx="309282" cy="2909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600" dirty="0" smtClean="0">
                <a:solidFill>
                  <a:schemeClr val="tx1"/>
                </a:solidFill>
              </a:rPr>
              <a:t>H</a:t>
            </a:r>
            <a:endParaRPr lang="es-ES" sz="1600" dirty="0">
              <a:solidFill>
                <a:schemeClr val="tx1"/>
              </a:solidFill>
            </a:endParaRPr>
          </a:p>
        </p:txBody>
      </p:sp>
      <p:sp>
        <p:nvSpPr>
          <p:cNvPr id="74" name="Elipse 73"/>
          <p:cNvSpPr/>
          <p:nvPr/>
        </p:nvSpPr>
        <p:spPr>
          <a:xfrm>
            <a:off x="3997456" y="93988"/>
            <a:ext cx="309282" cy="290904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75" name="Conector recto de flecha 74"/>
          <p:cNvCxnSpPr>
            <a:stCxn id="73" idx="0"/>
            <a:endCxn id="74" idx="4"/>
          </p:cNvCxnSpPr>
          <p:nvPr/>
        </p:nvCxnSpPr>
        <p:spPr>
          <a:xfrm flipV="1">
            <a:off x="4152097" y="384892"/>
            <a:ext cx="0" cy="414251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de flecha 75"/>
          <p:cNvCxnSpPr>
            <a:stCxn id="74" idx="5"/>
            <a:endCxn id="71" idx="1"/>
          </p:cNvCxnSpPr>
          <p:nvPr/>
        </p:nvCxnSpPr>
        <p:spPr>
          <a:xfrm>
            <a:off x="4261444" y="342290"/>
            <a:ext cx="727523" cy="499455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4" name="Elipse 93"/>
          <p:cNvSpPr/>
          <p:nvPr/>
        </p:nvSpPr>
        <p:spPr>
          <a:xfrm>
            <a:off x="6245854" y="1852428"/>
            <a:ext cx="309282" cy="290904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600" dirty="0" smtClean="0">
                <a:solidFill>
                  <a:schemeClr val="tx1"/>
                </a:solidFill>
              </a:rPr>
              <a:t>L</a:t>
            </a:r>
            <a:endParaRPr lang="es-ES" sz="1600" dirty="0">
              <a:solidFill>
                <a:schemeClr val="tx1"/>
              </a:solidFill>
            </a:endParaRPr>
          </a:p>
        </p:txBody>
      </p:sp>
      <p:sp>
        <p:nvSpPr>
          <p:cNvPr id="95" name="Elipse 94"/>
          <p:cNvSpPr/>
          <p:nvPr/>
        </p:nvSpPr>
        <p:spPr>
          <a:xfrm>
            <a:off x="5252956" y="1852428"/>
            <a:ext cx="309282" cy="2909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96" name="Elipse 95"/>
          <p:cNvSpPr/>
          <p:nvPr/>
        </p:nvSpPr>
        <p:spPr>
          <a:xfrm>
            <a:off x="5608918" y="1175593"/>
            <a:ext cx="309282" cy="290904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600" dirty="0">
                <a:solidFill>
                  <a:schemeClr val="tx1"/>
                </a:solidFill>
              </a:rPr>
              <a:t>J</a:t>
            </a:r>
          </a:p>
        </p:txBody>
      </p:sp>
      <p:cxnSp>
        <p:nvCxnSpPr>
          <p:cNvPr id="97" name="Conector recto de flecha 96"/>
          <p:cNvCxnSpPr>
            <a:stCxn id="95" idx="0"/>
            <a:endCxn id="96" idx="4"/>
          </p:cNvCxnSpPr>
          <p:nvPr/>
        </p:nvCxnSpPr>
        <p:spPr>
          <a:xfrm flipV="1">
            <a:off x="5407597" y="1466497"/>
            <a:ext cx="355962" cy="385931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Conector recto de flecha 97"/>
          <p:cNvCxnSpPr>
            <a:stCxn id="96" idx="5"/>
            <a:endCxn id="94" idx="1"/>
          </p:cNvCxnSpPr>
          <p:nvPr/>
        </p:nvCxnSpPr>
        <p:spPr>
          <a:xfrm>
            <a:off x="5872907" y="1423895"/>
            <a:ext cx="418240" cy="471135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9" name="Elipse 98"/>
          <p:cNvSpPr/>
          <p:nvPr/>
        </p:nvSpPr>
        <p:spPr>
          <a:xfrm>
            <a:off x="4789033" y="2420363"/>
            <a:ext cx="309282" cy="29090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600" dirty="0" smtClean="0">
                <a:solidFill>
                  <a:schemeClr val="tx1"/>
                </a:solidFill>
              </a:rPr>
              <a:t>M</a:t>
            </a:r>
            <a:endParaRPr lang="es-ES" sz="1600" dirty="0">
              <a:solidFill>
                <a:schemeClr val="tx1"/>
              </a:solidFill>
            </a:endParaRPr>
          </a:p>
        </p:txBody>
      </p:sp>
      <p:cxnSp>
        <p:nvCxnSpPr>
          <p:cNvPr id="100" name="Conector recto de flecha 99"/>
          <p:cNvCxnSpPr>
            <a:stCxn id="99" idx="0"/>
          </p:cNvCxnSpPr>
          <p:nvPr/>
        </p:nvCxnSpPr>
        <p:spPr>
          <a:xfrm flipV="1">
            <a:off x="4943674" y="2034432"/>
            <a:ext cx="355962" cy="385931"/>
          </a:xfrm>
          <a:prstGeom prst="straightConnector1">
            <a:avLst/>
          </a:prstGeom>
          <a:ln w="38100" cmpd="sng">
            <a:solidFill>
              <a:srgbClr val="FF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CuadroTexto 21"/>
          <p:cNvSpPr txBox="1"/>
          <p:nvPr/>
        </p:nvSpPr>
        <p:spPr>
          <a:xfrm>
            <a:off x="5317215" y="342290"/>
            <a:ext cx="2475841" cy="369332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DIN Condensed Bold"/>
                <a:cs typeface="DIN Condensed Bold"/>
              </a:rPr>
              <a:t>FOREST: A </a:t>
            </a:r>
            <a:r>
              <a:rPr lang="es-ES" dirty="0" err="1" smtClean="0">
                <a:latin typeface="DIN Condensed Bold"/>
                <a:cs typeface="DIN Condensed Bold"/>
              </a:rPr>
              <a:t>disjoint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union</a:t>
            </a:r>
            <a:r>
              <a:rPr lang="es-ES" dirty="0" smtClean="0"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latin typeface="DIN Condensed Bold"/>
                <a:cs typeface="DIN Condensed Bold"/>
              </a:rPr>
              <a:t>tress</a:t>
            </a:r>
            <a:endParaRPr lang="es-ES" dirty="0"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10014059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15</a:t>
            </a:r>
            <a:endParaRPr lang="es-ES" dirty="0"/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12</a:t>
            </a:r>
            <a:endParaRPr lang="es-ES" dirty="0"/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 </a:t>
            </a:r>
            <a:endParaRPr lang="es-ES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5</a:t>
            </a:r>
            <a:endParaRPr lang="es-ES" dirty="0"/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</a:t>
            </a:r>
            <a:endParaRPr lang="es-ES" dirty="0"/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17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272698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Kruskal’s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starts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with</a:t>
            </a:r>
            <a:r>
              <a:rPr lang="es-ES" sz="2800" dirty="0" smtClean="0">
                <a:latin typeface="Arial Narrow"/>
                <a:cs typeface="Arial Narrow"/>
              </a:rPr>
              <a:t> N </a:t>
            </a:r>
            <a:r>
              <a:rPr lang="es-ES" sz="2800" dirty="0" err="1" smtClean="0">
                <a:latin typeface="Arial Narrow"/>
                <a:cs typeface="Arial Narrow"/>
              </a:rPr>
              <a:t>forests</a:t>
            </a:r>
            <a:r>
              <a:rPr lang="es-ES" sz="2800" dirty="0" smtClean="0">
                <a:latin typeface="Arial Narrow"/>
                <a:cs typeface="Arial Narrow"/>
              </a:rPr>
              <a:t> (of 1-node </a:t>
            </a:r>
            <a:r>
              <a:rPr lang="es-ES" sz="2800" dirty="0" err="1" smtClean="0">
                <a:latin typeface="Arial Narrow"/>
                <a:cs typeface="Arial Narrow"/>
              </a:rPr>
              <a:t>tree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each</a:t>
            </a:r>
            <a:r>
              <a:rPr lang="es-ES" sz="2800" dirty="0" smtClean="0">
                <a:latin typeface="Arial Narrow"/>
                <a:cs typeface="Arial Narrow"/>
              </a:rPr>
              <a:t>)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23638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smtClean="0">
                <a:latin typeface="Arial Narrow"/>
                <a:cs typeface="Arial Narrow"/>
              </a:rPr>
              <a:t>5 min </a:t>
            </a:r>
            <a:r>
              <a:rPr lang="es-ES" sz="2800" dirty="0" err="1" smtClean="0">
                <a:latin typeface="Arial Narrow"/>
                <a:cs typeface="Arial Narrow"/>
              </a:rPr>
              <a:t>to</a:t>
            </a:r>
            <a:r>
              <a:rPr lang="es-ES" sz="2800" dirty="0" smtClean="0">
                <a:latin typeface="Arial Narrow"/>
                <a:cs typeface="Arial Narrow"/>
              </a:rPr>
              <a:t>: </a:t>
            </a:r>
            <a:r>
              <a:rPr lang="es-ES" sz="2800" dirty="0" err="1" smtClean="0">
                <a:latin typeface="Arial Narrow"/>
                <a:cs typeface="Arial Narrow"/>
              </a:rPr>
              <a:t>think</a:t>
            </a:r>
            <a:r>
              <a:rPr lang="es-ES" sz="2800" dirty="0" smtClean="0">
                <a:latin typeface="Arial Narrow"/>
                <a:cs typeface="Arial Narrow"/>
              </a:rPr>
              <a:t> of a rule </a:t>
            </a:r>
            <a:r>
              <a:rPr lang="es-ES" sz="2800" dirty="0" err="1" smtClean="0">
                <a:latin typeface="Arial Narrow"/>
                <a:cs typeface="Arial Narrow"/>
              </a:rPr>
              <a:t>for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the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next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edge</a:t>
            </a:r>
            <a:r>
              <a:rPr lang="es-ES" sz="2800" dirty="0" smtClean="0">
                <a:latin typeface="Arial Narrow"/>
                <a:cs typeface="Arial Narrow"/>
              </a:rPr>
              <a:t>(s) </a:t>
            </a:r>
            <a:r>
              <a:rPr lang="es-ES" sz="2800" dirty="0" err="1" smtClean="0">
                <a:latin typeface="Arial Narrow"/>
                <a:cs typeface="Arial Narrow"/>
              </a:rPr>
              <a:t>to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add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14530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53386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1 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59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 </a:t>
            </a:r>
            <a:endParaRPr lang="es-ES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324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1 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5368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1 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1821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1 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047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6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1 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38100" cmpd="sng">
            <a:solidFill>
              <a:srgbClr val="FF0000"/>
            </a:solidFill>
            <a:prstDash val="dash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0" y="5348941"/>
            <a:ext cx="9144000" cy="830997"/>
          </a:xfrm>
          <a:prstGeom prst="rect">
            <a:avLst/>
          </a:prstGeom>
          <a:solidFill>
            <a:srgbClr val="DDD9C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 smtClean="0">
                <a:latin typeface="Arial Narrow"/>
                <a:cs typeface="Arial Narrow"/>
              </a:rPr>
              <a:t>Although</a:t>
            </a:r>
            <a:r>
              <a:rPr lang="es-ES" sz="2400" dirty="0" smtClean="0">
                <a:latin typeface="Arial Narrow"/>
                <a:cs typeface="Arial Narrow"/>
              </a:rPr>
              <a:t> (D,H,5) </a:t>
            </a:r>
            <a:r>
              <a:rPr lang="es-ES" sz="2400" dirty="0" err="1" smtClean="0">
                <a:latin typeface="Arial Narrow"/>
                <a:cs typeface="Arial Narrow"/>
              </a:rPr>
              <a:t>is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next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lowest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cost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, </a:t>
            </a:r>
            <a:r>
              <a:rPr lang="es-ES" sz="2400" dirty="0" err="1" smtClean="0">
                <a:latin typeface="Arial Narrow"/>
                <a:cs typeface="Arial Narrow"/>
              </a:rPr>
              <a:t>it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included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because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does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connect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two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different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forests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endParaRPr lang="es-ES" sz="2400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4227219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Rectángulo 266"/>
          <p:cNvSpPr/>
          <p:nvPr/>
        </p:nvSpPr>
        <p:spPr>
          <a:xfrm>
            <a:off x="2502984" y="1859529"/>
            <a:ext cx="2428090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8" name="CuadroTexto 267"/>
          <p:cNvSpPr txBox="1"/>
          <p:nvPr/>
        </p:nvSpPr>
        <p:spPr>
          <a:xfrm>
            <a:off x="2504395" y="3464060"/>
            <a:ext cx="2426679" cy="369332"/>
          </a:xfrm>
          <a:prstGeom prst="rect">
            <a:avLst/>
          </a:prstGeom>
          <a:solidFill>
            <a:schemeClr val="bg2"/>
          </a:solidFill>
          <a:ln>
            <a:solidFill>
              <a:srgbClr val="948A54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smtClean="0">
                <a:latin typeface="DIN Condensed Bold"/>
                <a:cs typeface="DIN Condensed Bold"/>
              </a:rPr>
              <a:t>Swap </a:t>
            </a:r>
            <a:r>
              <a:rPr lang="es-ES" dirty="0" err="1" smtClean="0">
                <a:latin typeface="DIN Condensed Bold"/>
                <a:cs typeface="DIN Condensed Bold"/>
              </a:rPr>
              <a:t>if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necessary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172" name="Rectángulo 171"/>
          <p:cNvSpPr/>
          <p:nvPr/>
        </p:nvSpPr>
        <p:spPr>
          <a:xfrm>
            <a:off x="-22402" y="4869265"/>
            <a:ext cx="4953476" cy="1988735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1" name="Rectángulo 170"/>
          <p:cNvSpPr/>
          <p:nvPr/>
        </p:nvSpPr>
        <p:spPr>
          <a:xfrm>
            <a:off x="6245579" y="5219710"/>
            <a:ext cx="2898421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0" name="Rectángulo 169"/>
          <p:cNvSpPr/>
          <p:nvPr/>
        </p:nvSpPr>
        <p:spPr>
          <a:xfrm>
            <a:off x="6248812" y="3546619"/>
            <a:ext cx="2898421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9" name="Rectángulo 168"/>
          <p:cNvSpPr/>
          <p:nvPr/>
        </p:nvSpPr>
        <p:spPr>
          <a:xfrm>
            <a:off x="6245579" y="1854507"/>
            <a:ext cx="2898421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Last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lecture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2634366" y="781879"/>
            <a:ext cx="390744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err="1" smtClean="0">
                <a:latin typeface="Arial Narrow"/>
                <a:cs typeface="Arial Narrow"/>
              </a:rPr>
              <a:t>Implicit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heaps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operations</a:t>
            </a:r>
            <a:endParaRPr lang="es-ES" sz="3200" dirty="0" smtClean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-1" y="1353741"/>
            <a:ext cx="4931075" cy="461665"/>
          </a:xfrm>
          <a:prstGeom prst="rect">
            <a:avLst/>
          </a:prstGeom>
          <a:solidFill>
            <a:srgbClr val="C4BD97"/>
          </a:solidFill>
        </p:spPr>
        <p:txBody>
          <a:bodyPr wrap="square" rtlCol="0">
            <a:spAutoFit/>
          </a:bodyPr>
          <a:lstStyle/>
          <a:p>
            <a:r>
              <a:rPr lang="es-ES" sz="2400" dirty="0" err="1" smtClean="0">
                <a:latin typeface="DIN Condensed Bold"/>
                <a:cs typeface="DIN Condensed Bold"/>
              </a:rPr>
              <a:t>Insert</a:t>
            </a:r>
            <a:r>
              <a:rPr lang="es-ES" sz="2400" dirty="0" smtClean="0">
                <a:latin typeface="DIN Condensed Bold"/>
                <a:cs typeface="DIN Condensed Bold"/>
              </a:rPr>
              <a:t> (incremental)</a:t>
            </a:r>
            <a:endParaRPr lang="es-ES" sz="2400" dirty="0">
              <a:latin typeface="DIN Condensed Bold"/>
              <a:cs typeface="DIN Condensed Bold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876247" y="1348019"/>
            <a:ext cx="3267754" cy="46166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 smtClean="0">
                <a:latin typeface="DIN Condensed Bold"/>
                <a:cs typeface="DIN Condensed Bold"/>
              </a:rPr>
              <a:t>Extract-max</a:t>
            </a:r>
            <a:r>
              <a:rPr lang="es-ES" sz="2400" dirty="0" smtClean="0">
                <a:latin typeface="DIN Condensed Bold"/>
                <a:cs typeface="DIN Condensed Bold"/>
              </a:rPr>
              <a:t>!</a:t>
            </a:r>
            <a:endParaRPr lang="es-ES" sz="2400" dirty="0">
              <a:latin typeface="DIN Condensed Bold"/>
              <a:cs typeface="DIN Condensed Bold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-16432" y="4362825"/>
            <a:ext cx="4947506" cy="461665"/>
          </a:xfrm>
          <a:prstGeom prst="rect">
            <a:avLst/>
          </a:prstGeom>
          <a:solidFill>
            <a:srgbClr val="C4BD97"/>
          </a:solidFill>
        </p:spPr>
        <p:txBody>
          <a:bodyPr wrap="square" rtlCol="0">
            <a:spAutoFit/>
          </a:bodyPr>
          <a:lstStyle/>
          <a:p>
            <a:r>
              <a:rPr lang="es-ES" sz="2400" dirty="0" err="1" smtClean="0">
                <a:latin typeface="DIN Condensed Bold"/>
                <a:cs typeface="DIN Condensed Bold"/>
              </a:rPr>
              <a:t>Build</a:t>
            </a:r>
            <a:r>
              <a:rPr lang="es-ES" sz="2400" dirty="0" smtClean="0">
                <a:latin typeface="DIN Condensed Bold"/>
                <a:cs typeface="DIN Condensed Bold"/>
              </a:rPr>
              <a:t> </a:t>
            </a:r>
            <a:r>
              <a:rPr lang="es-ES" sz="2400" dirty="0" err="1" smtClean="0">
                <a:latin typeface="DIN Condensed Bold"/>
                <a:cs typeface="DIN Condensed Bold"/>
              </a:rPr>
              <a:t>heap</a:t>
            </a:r>
            <a:r>
              <a:rPr lang="es-ES" sz="2400" dirty="0" smtClean="0">
                <a:latin typeface="DIN Condensed Bold"/>
                <a:cs typeface="DIN Condensed Bold"/>
              </a:rPr>
              <a:t> (in place)</a:t>
            </a:r>
            <a:endParaRPr lang="es-ES" sz="2400" dirty="0">
              <a:latin typeface="DIN Condensed Bold"/>
              <a:cs typeface="DIN Condensed Bold"/>
            </a:endParaRPr>
          </a:p>
        </p:txBody>
      </p:sp>
      <p:grpSp>
        <p:nvGrpSpPr>
          <p:cNvPr id="4" name="Agrupar 3"/>
          <p:cNvGrpSpPr/>
          <p:nvPr/>
        </p:nvGrpSpPr>
        <p:grpSpPr>
          <a:xfrm>
            <a:off x="81436" y="4824491"/>
            <a:ext cx="4849638" cy="2033510"/>
            <a:chOff x="2032000" y="2818879"/>
            <a:chExt cx="6678707" cy="3067945"/>
          </a:xfrm>
        </p:grpSpPr>
        <p:sp>
          <p:nvSpPr>
            <p:cNvPr id="38" name="Elipse 37"/>
            <p:cNvSpPr/>
            <p:nvPr/>
          </p:nvSpPr>
          <p:spPr>
            <a:xfrm>
              <a:off x="4529764" y="3001572"/>
              <a:ext cx="349233" cy="37496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800" dirty="0" smtClean="0">
                  <a:solidFill>
                    <a:srgbClr val="000000"/>
                  </a:solidFill>
                </a:rPr>
                <a:t>5</a:t>
              </a:r>
              <a:endParaRPr lang="es-ES" sz="800" dirty="0">
                <a:solidFill>
                  <a:srgbClr val="000000"/>
                </a:solidFill>
              </a:endParaRPr>
            </a:p>
          </p:txBody>
        </p:sp>
        <p:sp>
          <p:nvSpPr>
            <p:cNvPr id="39" name="Elipse 38"/>
            <p:cNvSpPr/>
            <p:nvPr/>
          </p:nvSpPr>
          <p:spPr>
            <a:xfrm>
              <a:off x="3478857" y="3789204"/>
              <a:ext cx="349233" cy="37496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800" dirty="0" smtClean="0">
                  <a:solidFill>
                    <a:schemeClr val="tx1"/>
                  </a:solidFill>
                </a:rPr>
                <a:t>1</a:t>
              </a:r>
              <a:endParaRPr lang="es-ES" sz="800" dirty="0">
                <a:solidFill>
                  <a:schemeClr val="tx1"/>
                </a:solidFill>
              </a:endParaRPr>
            </a:p>
          </p:txBody>
        </p:sp>
        <p:cxnSp>
          <p:nvCxnSpPr>
            <p:cNvPr id="40" name="Conector recto 39"/>
            <p:cNvCxnSpPr>
              <a:stCxn id="38" idx="3"/>
              <a:endCxn id="39" idx="0"/>
            </p:cNvCxnSpPr>
            <p:nvPr/>
          </p:nvCxnSpPr>
          <p:spPr>
            <a:xfrm flipH="1">
              <a:off x="3653473" y="3321624"/>
              <a:ext cx="927434" cy="46757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Elipse 40"/>
            <p:cNvSpPr/>
            <p:nvPr/>
          </p:nvSpPr>
          <p:spPr>
            <a:xfrm>
              <a:off x="5688910" y="3844116"/>
              <a:ext cx="349233" cy="37496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800" dirty="0" smtClean="0">
                  <a:solidFill>
                    <a:schemeClr val="tx1"/>
                  </a:solidFill>
                </a:rPr>
                <a:t>9</a:t>
              </a:r>
              <a:endParaRPr lang="es-ES" sz="800" dirty="0">
                <a:solidFill>
                  <a:schemeClr val="tx1"/>
                </a:solidFill>
              </a:endParaRPr>
            </a:p>
          </p:txBody>
        </p:sp>
        <p:cxnSp>
          <p:nvCxnSpPr>
            <p:cNvPr id="42" name="Conector recto 41"/>
            <p:cNvCxnSpPr>
              <a:stCxn id="38" idx="5"/>
              <a:endCxn id="41" idx="0"/>
            </p:cNvCxnSpPr>
            <p:nvPr/>
          </p:nvCxnSpPr>
          <p:spPr>
            <a:xfrm>
              <a:off x="4827853" y="3321624"/>
              <a:ext cx="1035674" cy="5224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Elipse 42"/>
            <p:cNvSpPr/>
            <p:nvPr/>
          </p:nvSpPr>
          <p:spPr>
            <a:xfrm>
              <a:off x="2909101" y="4509219"/>
              <a:ext cx="349233" cy="37496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800" dirty="0" smtClean="0">
                  <a:solidFill>
                    <a:schemeClr val="tx1"/>
                  </a:solidFill>
                </a:rPr>
                <a:t>95</a:t>
              </a:r>
              <a:endParaRPr lang="es-ES" sz="800" dirty="0">
                <a:solidFill>
                  <a:schemeClr val="tx1"/>
                </a:solidFill>
              </a:endParaRPr>
            </a:p>
          </p:txBody>
        </p:sp>
        <p:cxnSp>
          <p:nvCxnSpPr>
            <p:cNvPr id="44" name="Conector recto 43"/>
            <p:cNvCxnSpPr>
              <a:stCxn id="39" idx="3"/>
              <a:endCxn id="43" idx="0"/>
            </p:cNvCxnSpPr>
            <p:nvPr/>
          </p:nvCxnSpPr>
          <p:spPr>
            <a:xfrm flipH="1">
              <a:off x="3083717" y="4109256"/>
              <a:ext cx="446284" cy="39996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Elipse 44"/>
            <p:cNvSpPr/>
            <p:nvPr/>
          </p:nvSpPr>
          <p:spPr>
            <a:xfrm>
              <a:off x="3947753" y="4489044"/>
              <a:ext cx="349233" cy="37496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800" dirty="0" smtClean="0">
                  <a:solidFill>
                    <a:schemeClr val="tx1"/>
                  </a:solidFill>
                </a:rPr>
                <a:t>94</a:t>
              </a:r>
              <a:endParaRPr lang="es-ES" sz="800" dirty="0">
                <a:solidFill>
                  <a:schemeClr val="tx1"/>
                </a:solidFill>
              </a:endParaRPr>
            </a:p>
          </p:txBody>
        </p:sp>
        <p:cxnSp>
          <p:nvCxnSpPr>
            <p:cNvPr id="46" name="Conector recto 45"/>
            <p:cNvCxnSpPr>
              <a:stCxn id="39" idx="5"/>
              <a:endCxn id="45" idx="0"/>
            </p:cNvCxnSpPr>
            <p:nvPr/>
          </p:nvCxnSpPr>
          <p:spPr>
            <a:xfrm>
              <a:off x="3776946" y="4109256"/>
              <a:ext cx="345423" cy="3797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Elipse 46"/>
            <p:cNvSpPr/>
            <p:nvPr/>
          </p:nvSpPr>
          <p:spPr>
            <a:xfrm>
              <a:off x="5168908" y="4485558"/>
              <a:ext cx="349233" cy="37496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800" dirty="0" smtClean="0">
                  <a:solidFill>
                    <a:schemeClr val="tx1"/>
                  </a:solidFill>
                </a:rPr>
                <a:t>36</a:t>
              </a:r>
              <a:endParaRPr lang="es-ES" sz="800" dirty="0">
                <a:solidFill>
                  <a:schemeClr val="tx1"/>
                </a:solidFill>
              </a:endParaRPr>
            </a:p>
          </p:txBody>
        </p:sp>
        <p:cxnSp>
          <p:nvCxnSpPr>
            <p:cNvPr id="48" name="Conector recto 47"/>
            <p:cNvCxnSpPr>
              <a:stCxn id="41" idx="3"/>
              <a:endCxn id="47" idx="0"/>
            </p:cNvCxnSpPr>
            <p:nvPr/>
          </p:nvCxnSpPr>
          <p:spPr>
            <a:xfrm flipH="1">
              <a:off x="5343525" y="4164169"/>
              <a:ext cx="396530" cy="3213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Elipse 48"/>
            <p:cNvSpPr/>
            <p:nvPr/>
          </p:nvSpPr>
          <p:spPr>
            <a:xfrm>
              <a:off x="6303770" y="4479444"/>
              <a:ext cx="349233" cy="37496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800" dirty="0" smtClean="0">
                  <a:solidFill>
                    <a:schemeClr val="tx1"/>
                  </a:solidFill>
                </a:rPr>
                <a:t>93</a:t>
              </a:r>
              <a:endParaRPr lang="es-ES" sz="800" dirty="0">
                <a:solidFill>
                  <a:schemeClr val="tx1"/>
                </a:solidFill>
              </a:endParaRPr>
            </a:p>
          </p:txBody>
        </p:sp>
        <p:cxnSp>
          <p:nvCxnSpPr>
            <p:cNvPr id="50" name="Conector recto 49"/>
            <p:cNvCxnSpPr>
              <a:stCxn id="41" idx="5"/>
              <a:endCxn id="49" idx="0"/>
            </p:cNvCxnSpPr>
            <p:nvPr/>
          </p:nvCxnSpPr>
          <p:spPr>
            <a:xfrm>
              <a:off x="5986999" y="4164169"/>
              <a:ext cx="491387" cy="3152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Elipse 50"/>
            <p:cNvSpPr/>
            <p:nvPr/>
          </p:nvSpPr>
          <p:spPr>
            <a:xfrm>
              <a:off x="2562301" y="5377391"/>
              <a:ext cx="349233" cy="37496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800" dirty="0" smtClean="0">
                  <a:solidFill>
                    <a:schemeClr val="tx1"/>
                  </a:solidFill>
                </a:rPr>
                <a:t>55</a:t>
              </a:r>
              <a:endParaRPr lang="es-ES" sz="800" dirty="0">
                <a:solidFill>
                  <a:schemeClr val="tx1"/>
                </a:solidFill>
              </a:endParaRPr>
            </a:p>
          </p:txBody>
        </p:sp>
        <p:sp>
          <p:nvSpPr>
            <p:cNvPr id="52" name="Elipse 51"/>
            <p:cNvSpPr/>
            <p:nvPr/>
          </p:nvSpPr>
          <p:spPr>
            <a:xfrm>
              <a:off x="3208124" y="5377391"/>
              <a:ext cx="349233" cy="37496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800" dirty="0" smtClean="0">
                  <a:solidFill>
                    <a:schemeClr val="tx1"/>
                  </a:solidFill>
                </a:rPr>
                <a:t>23</a:t>
              </a:r>
              <a:endParaRPr lang="es-ES" sz="800" dirty="0">
                <a:solidFill>
                  <a:schemeClr val="tx1"/>
                </a:solidFill>
              </a:endParaRPr>
            </a:p>
          </p:txBody>
        </p:sp>
        <p:sp>
          <p:nvSpPr>
            <p:cNvPr id="53" name="Elipse 52"/>
            <p:cNvSpPr/>
            <p:nvPr/>
          </p:nvSpPr>
          <p:spPr>
            <a:xfrm>
              <a:off x="3667608" y="5377391"/>
              <a:ext cx="349233" cy="37496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800" dirty="0" smtClean="0">
                  <a:solidFill>
                    <a:schemeClr val="tx1"/>
                  </a:solidFill>
                </a:rPr>
                <a:t>47</a:t>
              </a:r>
              <a:endParaRPr lang="es-ES" sz="800" dirty="0">
                <a:solidFill>
                  <a:schemeClr val="tx1"/>
                </a:solidFill>
              </a:endParaRPr>
            </a:p>
          </p:txBody>
        </p:sp>
        <p:cxnSp>
          <p:nvCxnSpPr>
            <p:cNvPr id="54" name="Conector recto 53"/>
            <p:cNvCxnSpPr>
              <a:stCxn id="43" idx="3"/>
              <a:endCxn id="51" idx="0"/>
            </p:cNvCxnSpPr>
            <p:nvPr/>
          </p:nvCxnSpPr>
          <p:spPr>
            <a:xfrm flipH="1">
              <a:off x="2736918" y="4829271"/>
              <a:ext cx="223327" cy="5481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ctor recto 54"/>
            <p:cNvCxnSpPr>
              <a:stCxn id="43" idx="5"/>
              <a:endCxn id="52" idx="0"/>
            </p:cNvCxnSpPr>
            <p:nvPr/>
          </p:nvCxnSpPr>
          <p:spPr>
            <a:xfrm>
              <a:off x="3207190" y="4829271"/>
              <a:ext cx="175551" cy="5481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ector recto 55"/>
            <p:cNvCxnSpPr>
              <a:stCxn id="45" idx="3"/>
              <a:endCxn id="53" idx="0"/>
            </p:cNvCxnSpPr>
            <p:nvPr/>
          </p:nvCxnSpPr>
          <p:spPr>
            <a:xfrm flipH="1">
              <a:off x="3842224" y="4809097"/>
              <a:ext cx="156673" cy="56829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CuadroTexto 56"/>
            <p:cNvSpPr txBox="1"/>
            <p:nvPr/>
          </p:nvSpPr>
          <p:spPr>
            <a:xfrm>
              <a:off x="4801984" y="2818879"/>
              <a:ext cx="595204" cy="396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 smtClean="0">
                  <a:solidFill>
                    <a:srgbClr val="7F7F7F"/>
                  </a:solidFill>
                </a:rPr>
                <a:t>[0]</a:t>
              </a:r>
              <a:endParaRPr lang="es-ES" sz="800" dirty="0">
                <a:solidFill>
                  <a:srgbClr val="7F7F7F"/>
                </a:solidFill>
              </a:endParaRPr>
            </a:p>
          </p:txBody>
        </p:sp>
        <p:sp>
          <p:nvSpPr>
            <p:cNvPr id="58" name="CuadroTexto 57"/>
            <p:cNvSpPr txBox="1"/>
            <p:nvPr/>
          </p:nvSpPr>
          <p:spPr>
            <a:xfrm>
              <a:off x="3756025" y="3666575"/>
              <a:ext cx="595204" cy="396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 smtClean="0">
                  <a:solidFill>
                    <a:srgbClr val="7F7F7F"/>
                  </a:solidFill>
                </a:rPr>
                <a:t>[1]</a:t>
              </a:r>
              <a:endParaRPr lang="es-ES" sz="800" dirty="0">
                <a:solidFill>
                  <a:srgbClr val="7F7F7F"/>
                </a:solidFill>
              </a:endParaRPr>
            </a:p>
          </p:txBody>
        </p:sp>
        <p:sp>
          <p:nvSpPr>
            <p:cNvPr id="59" name="CuadroTexto 58"/>
            <p:cNvSpPr txBox="1"/>
            <p:nvPr/>
          </p:nvSpPr>
          <p:spPr>
            <a:xfrm>
              <a:off x="5935528" y="3623459"/>
              <a:ext cx="595204" cy="396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 smtClean="0">
                  <a:solidFill>
                    <a:srgbClr val="7F7F7F"/>
                  </a:solidFill>
                </a:rPr>
                <a:t>[2]</a:t>
              </a:r>
              <a:endParaRPr lang="es-ES" sz="800" dirty="0">
                <a:solidFill>
                  <a:srgbClr val="7F7F7F"/>
                </a:solidFill>
              </a:endParaRPr>
            </a:p>
          </p:txBody>
        </p:sp>
        <p:sp>
          <p:nvSpPr>
            <p:cNvPr id="60" name="CuadroTexto 59"/>
            <p:cNvSpPr txBox="1"/>
            <p:nvPr/>
          </p:nvSpPr>
          <p:spPr>
            <a:xfrm>
              <a:off x="3130067" y="4315020"/>
              <a:ext cx="595204" cy="396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 smtClean="0">
                  <a:solidFill>
                    <a:srgbClr val="7F7F7F"/>
                  </a:solidFill>
                </a:rPr>
                <a:t>[3]</a:t>
              </a:r>
              <a:endParaRPr lang="es-ES" sz="800" dirty="0">
                <a:solidFill>
                  <a:srgbClr val="7F7F7F"/>
                </a:solidFill>
              </a:endParaRPr>
            </a:p>
          </p:txBody>
        </p:sp>
        <p:sp>
          <p:nvSpPr>
            <p:cNvPr id="61" name="CuadroTexto 60"/>
            <p:cNvSpPr txBox="1"/>
            <p:nvPr/>
          </p:nvSpPr>
          <p:spPr>
            <a:xfrm>
              <a:off x="4179912" y="4312586"/>
              <a:ext cx="595204" cy="396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 smtClean="0">
                  <a:solidFill>
                    <a:srgbClr val="7F7F7F"/>
                  </a:solidFill>
                </a:rPr>
                <a:t>[4]</a:t>
              </a:r>
              <a:endParaRPr lang="es-ES" sz="800" dirty="0">
                <a:solidFill>
                  <a:srgbClr val="7F7F7F"/>
                </a:solidFill>
              </a:endParaRPr>
            </a:p>
          </p:txBody>
        </p:sp>
        <p:sp>
          <p:nvSpPr>
            <p:cNvPr id="62" name="CuadroTexto 61"/>
            <p:cNvSpPr txBox="1"/>
            <p:nvPr/>
          </p:nvSpPr>
          <p:spPr>
            <a:xfrm>
              <a:off x="5401966" y="4309127"/>
              <a:ext cx="595204" cy="396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 smtClean="0">
                  <a:solidFill>
                    <a:srgbClr val="7F7F7F"/>
                  </a:solidFill>
                </a:rPr>
                <a:t>[5]</a:t>
              </a:r>
              <a:endParaRPr lang="es-ES" sz="800" dirty="0">
                <a:solidFill>
                  <a:srgbClr val="7F7F7F"/>
                </a:solidFill>
              </a:endParaRPr>
            </a:p>
          </p:txBody>
        </p:sp>
        <p:sp>
          <p:nvSpPr>
            <p:cNvPr id="63" name="CuadroTexto 62"/>
            <p:cNvSpPr txBox="1"/>
            <p:nvPr/>
          </p:nvSpPr>
          <p:spPr>
            <a:xfrm>
              <a:off x="6500456" y="4305671"/>
              <a:ext cx="595204" cy="396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 smtClean="0">
                  <a:solidFill>
                    <a:srgbClr val="7F7F7F"/>
                  </a:solidFill>
                </a:rPr>
                <a:t>[6]</a:t>
              </a:r>
              <a:endParaRPr lang="es-ES" sz="800" dirty="0">
                <a:solidFill>
                  <a:srgbClr val="7F7F7F"/>
                </a:solidFill>
              </a:endParaRPr>
            </a:p>
          </p:txBody>
        </p:sp>
        <p:sp>
          <p:nvSpPr>
            <p:cNvPr id="64" name="CuadroTexto 63"/>
            <p:cNvSpPr txBox="1"/>
            <p:nvPr/>
          </p:nvSpPr>
          <p:spPr>
            <a:xfrm>
              <a:off x="2722533" y="5082814"/>
              <a:ext cx="595204" cy="396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 smtClean="0">
                  <a:solidFill>
                    <a:srgbClr val="7F7F7F"/>
                  </a:solidFill>
                </a:rPr>
                <a:t>[7]</a:t>
              </a:r>
              <a:endParaRPr lang="es-ES" sz="800" dirty="0">
                <a:solidFill>
                  <a:srgbClr val="7F7F7F"/>
                </a:solidFill>
              </a:endParaRPr>
            </a:p>
          </p:txBody>
        </p:sp>
        <p:sp>
          <p:nvSpPr>
            <p:cNvPr id="65" name="CuadroTexto 64"/>
            <p:cNvSpPr txBox="1"/>
            <p:nvPr/>
          </p:nvSpPr>
          <p:spPr>
            <a:xfrm>
              <a:off x="3291871" y="5088587"/>
              <a:ext cx="595204" cy="396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 smtClean="0">
                  <a:solidFill>
                    <a:srgbClr val="7F7F7F"/>
                  </a:solidFill>
                </a:rPr>
                <a:t>[8]</a:t>
              </a:r>
              <a:endParaRPr lang="es-ES" sz="800" dirty="0">
                <a:solidFill>
                  <a:srgbClr val="7F7F7F"/>
                </a:solidFill>
              </a:endParaRPr>
            </a:p>
          </p:txBody>
        </p:sp>
        <p:sp>
          <p:nvSpPr>
            <p:cNvPr id="66" name="CuadroTexto 65"/>
            <p:cNvSpPr txBox="1"/>
            <p:nvPr/>
          </p:nvSpPr>
          <p:spPr>
            <a:xfrm>
              <a:off x="3803426" y="5085128"/>
              <a:ext cx="595204" cy="39632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800" dirty="0" smtClean="0">
                  <a:solidFill>
                    <a:srgbClr val="7F7F7F"/>
                  </a:solidFill>
                </a:rPr>
                <a:t>[9]</a:t>
              </a:r>
              <a:endParaRPr lang="es-ES" sz="800" dirty="0">
                <a:solidFill>
                  <a:srgbClr val="7F7F7F"/>
                </a:solidFill>
              </a:endParaRPr>
            </a:p>
          </p:txBody>
        </p:sp>
        <p:sp>
          <p:nvSpPr>
            <p:cNvPr id="67" name="Rectángulo 66"/>
            <p:cNvSpPr/>
            <p:nvPr/>
          </p:nvSpPr>
          <p:spPr>
            <a:xfrm>
              <a:off x="2322274" y="5359813"/>
              <a:ext cx="1857638" cy="527011"/>
            </a:xfrm>
            <a:prstGeom prst="rect">
              <a:avLst/>
            </a:prstGeom>
            <a:ln w="38100" cmpd="sng">
              <a:solidFill>
                <a:srgbClr val="FF0000"/>
              </a:solidFill>
              <a:prstDash val="dot"/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 sz="800"/>
            </a:p>
          </p:txBody>
        </p:sp>
        <p:sp>
          <p:nvSpPr>
            <p:cNvPr id="68" name="CuadroTexto 67"/>
            <p:cNvSpPr txBox="1"/>
            <p:nvPr/>
          </p:nvSpPr>
          <p:spPr>
            <a:xfrm>
              <a:off x="4582433" y="5427851"/>
              <a:ext cx="1719033" cy="3714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000" dirty="0" err="1" smtClean="0">
                  <a:solidFill>
                    <a:srgbClr val="FF0000"/>
                  </a:solidFill>
                  <a:latin typeface="DIN Condensed Bold"/>
                  <a:cs typeface="DIN Condensed Bold"/>
                </a:rPr>
                <a:t>Leaves</a:t>
              </a:r>
              <a:r>
                <a:rPr lang="es-ES" sz="1000" dirty="0" smtClean="0">
                  <a:solidFill>
                    <a:srgbClr val="FF0000"/>
                  </a:solidFill>
                  <a:latin typeface="DIN Condensed Bold"/>
                  <a:cs typeface="DIN Condensed Bold"/>
                </a:rPr>
                <a:t> are </a:t>
              </a:r>
              <a:r>
                <a:rPr lang="es-ES" sz="1000" dirty="0" err="1" smtClean="0">
                  <a:solidFill>
                    <a:srgbClr val="FF0000"/>
                  </a:solidFill>
                  <a:latin typeface="DIN Condensed Bold"/>
                  <a:cs typeface="DIN Condensed Bold"/>
                </a:rPr>
                <a:t>already</a:t>
              </a:r>
              <a:r>
                <a:rPr lang="es-ES" sz="1000" dirty="0" smtClean="0">
                  <a:solidFill>
                    <a:srgbClr val="FF0000"/>
                  </a:solidFill>
                  <a:latin typeface="DIN Condensed Bold"/>
                  <a:cs typeface="DIN Condensed Bold"/>
                </a:rPr>
                <a:t> </a:t>
              </a:r>
              <a:r>
                <a:rPr lang="es-ES" sz="1000" dirty="0" err="1" smtClean="0">
                  <a:solidFill>
                    <a:srgbClr val="FF0000"/>
                  </a:solidFill>
                  <a:latin typeface="DIN Condensed Bold"/>
                  <a:cs typeface="DIN Condensed Bold"/>
                </a:rPr>
                <a:t>heaps</a:t>
              </a:r>
              <a:endParaRPr lang="es-ES" sz="1000" dirty="0">
                <a:solidFill>
                  <a:srgbClr val="FF0000"/>
                </a:solidFill>
                <a:latin typeface="DIN Condensed Bold"/>
                <a:cs typeface="DIN Condensed Bold"/>
              </a:endParaRPr>
            </a:p>
          </p:txBody>
        </p:sp>
        <p:cxnSp>
          <p:nvCxnSpPr>
            <p:cNvPr id="69" name="Conector recto de flecha 68"/>
            <p:cNvCxnSpPr>
              <a:stCxn id="67" idx="3"/>
              <a:endCxn id="68" idx="1"/>
            </p:cNvCxnSpPr>
            <p:nvPr/>
          </p:nvCxnSpPr>
          <p:spPr>
            <a:xfrm flipV="1">
              <a:off x="4179912" y="5613587"/>
              <a:ext cx="402521" cy="9731"/>
            </a:xfrm>
            <a:prstGeom prst="straightConnector1">
              <a:avLst/>
            </a:prstGeom>
            <a:ln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0" name="Agrupar 69"/>
            <p:cNvGrpSpPr/>
            <p:nvPr/>
          </p:nvGrpSpPr>
          <p:grpSpPr>
            <a:xfrm>
              <a:off x="2032000" y="3095878"/>
              <a:ext cx="6678707" cy="1877952"/>
              <a:chOff x="2032000" y="3095878"/>
              <a:chExt cx="6678707" cy="1877952"/>
            </a:xfrm>
          </p:grpSpPr>
          <p:cxnSp>
            <p:nvCxnSpPr>
              <p:cNvPr id="71" name="Conector recto 70"/>
              <p:cNvCxnSpPr/>
              <p:nvPr/>
            </p:nvCxnSpPr>
            <p:spPr>
              <a:xfrm>
                <a:off x="2032000" y="4973830"/>
                <a:ext cx="5468471" cy="0"/>
              </a:xfrm>
              <a:prstGeom prst="line">
                <a:avLst/>
              </a:prstGeom>
              <a:ln>
                <a:solidFill>
                  <a:srgbClr val="FF0000"/>
                </a:solidFill>
                <a:prstDash val="sys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" name="Flecha arriba 71"/>
              <p:cNvSpPr/>
              <p:nvPr/>
            </p:nvSpPr>
            <p:spPr>
              <a:xfrm>
                <a:off x="7231529" y="3095878"/>
                <a:ext cx="268942" cy="1713219"/>
              </a:xfrm>
              <a:prstGeom prst="upArrow">
                <a:avLst/>
              </a:prstGeom>
              <a:ln w="12700" cmpd="sng">
                <a:solidFill>
                  <a:srgbClr val="FF0000"/>
                </a:solidFill>
                <a:headEnd type="none"/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s-ES" sz="800"/>
              </a:p>
            </p:txBody>
          </p:sp>
          <p:sp>
            <p:nvSpPr>
              <p:cNvPr id="73" name="CuadroTexto 72"/>
              <p:cNvSpPr txBox="1"/>
              <p:nvPr/>
            </p:nvSpPr>
            <p:spPr>
              <a:xfrm>
                <a:off x="7494387" y="3572751"/>
                <a:ext cx="1216320" cy="6268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s-ES" sz="1050" dirty="0" err="1" smtClean="0">
                    <a:solidFill>
                      <a:srgbClr val="FF0000"/>
                    </a:solidFill>
                    <a:latin typeface="DIN Condensed Bold"/>
                    <a:cs typeface="DIN Condensed Bold"/>
                  </a:rPr>
                  <a:t>We</a:t>
                </a:r>
                <a:r>
                  <a:rPr lang="es-ES" sz="1050" dirty="0" smtClean="0">
                    <a:solidFill>
                      <a:srgbClr val="FF0000"/>
                    </a:solidFill>
                    <a:latin typeface="DIN Condensed Bold"/>
                    <a:cs typeface="DIN Condensed Bold"/>
                  </a:rPr>
                  <a:t> </a:t>
                </a:r>
                <a:r>
                  <a:rPr lang="es-ES" sz="1050" dirty="0" err="1" smtClean="0">
                    <a:solidFill>
                      <a:srgbClr val="FF0000"/>
                    </a:solidFill>
                    <a:latin typeface="DIN Condensed Bold"/>
                    <a:cs typeface="DIN Condensed Bold"/>
                  </a:rPr>
                  <a:t>heapify</a:t>
                </a:r>
                <a:r>
                  <a:rPr lang="es-ES" sz="1050" dirty="0" smtClean="0">
                    <a:solidFill>
                      <a:srgbClr val="FF0000"/>
                    </a:solidFill>
                    <a:latin typeface="DIN Condensed Bold"/>
                    <a:cs typeface="DIN Condensed Bold"/>
                  </a:rPr>
                  <a:t> </a:t>
                </a:r>
                <a:r>
                  <a:rPr lang="es-ES" sz="1050" dirty="0" err="1" smtClean="0">
                    <a:solidFill>
                      <a:srgbClr val="FF0000"/>
                    </a:solidFill>
                    <a:latin typeface="DIN Condensed Bold"/>
                    <a:cs typeface="DIN Condensed Bold"/>
                  </a:rPr>
                  <a:t>bottom</a:t>
                </a:r>
                <a:r>
                  <a:rPr lang="es-ES" sz="1050" dirty="0" smtClean="0">
                    <a:solidFill>
                      <a:srgbClr val="FF0000"/>
                    </a:solidFill>
                    <a:latin typeface="DIN Condensed Bold"/>
                    <a:cs typeface="DIN Condensed Bold"/>
                  </a:rPr>
                  <a:t>-up</a:t>
                </a:r>
                <a:endParaRPr lang="es-ES" sz="1050" dirty="0">
                  <a:solidFill>
                    <a:srgbClr val="FF0000"/>
                  </a:solidFill>
                  <a:latin typeface="DIN Condensed Bold"/>
                  <a:cs typeface="DIN Condensed Bold"/>
                </a:endParaRPr>
              </a:p>
            </p:txBody>
          </p:sp>
        </p:grpSp>
      </p:grpSp>
      <p:grpSp>
        <p:nvGrpSpPr>
          <p:cNvPr id="103" name="Agrupar 102"/>
          <p:cNvGrpSpPr/>
          <p:nvPr/>
        </p:nvGrpSpPr>
        <p:grpSpPr>
          <a:xfrm>
            <a:off x="6290231" y="1938715"/>
            <a:ext cx="2792543" cy="1482807"/>
            <a:chOff x="266572" y="1639940"/>
            <a:chExt cx="8346061" cy="4788451"/>
          </a:xfrm>
        </p:grpSpPr>
        <p:sp>
          <p:nvSpPr>
            <p:cNvPr id="74" name="Elipse 73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75" name="Elipse 74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76" name="Conector recto 75"/>
            <p:cNvCxnSpPr>
              <a:stCxn id="74" idx="3"/>
              <a:endCxn id="75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7" name="Elipse 76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78" name="Conector recto 77"/>
            <p:cNvCxnSpPr>
              <a:stCxn id="74" idx="5"/>
              <a:endCxn id="77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Elipse 78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80" name="Conector recto 79"/>
            <p:cNvCxnSpPr>
              <a:stCxn id="75" idx="3"/>
              <a:endCxn id="79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Elipse 80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82" name="Conector recto 81"/>
            <p:cNvCxnSpPr>
              <a:stCxn id="75" idx="5"/>
              <a:endCxn id="81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Elipse 82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84" name="Conector recto 83"/>
            <p:cNvCxnSpPr>
              <a:stCxn id="77" idx="3"/>
              <a:endCxn id="83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Elipse 84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86" name="Conector recto 85"/>
            <p:cNvCxnSpPr>
              <a:stCxn id="77" idx="5"/>
              <a:endCxn id="85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Elipse 86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88" name="Elipse 87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89" name="Elipse 88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90" name="Elipse 89"/>
            <p:cNvSpPr/>
            <p:nvPr/>
          </p:nvSpPr>
          <p:spPr>
            <a:xfrm>
              <a:off x="346268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91" name="Conector recto 90"/>
            <p:cNvCxnSpPr>
              <a:stCxn id="79" idx="3"/>
              <a:endCxn id="87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ector recto 91"/>
            <p:cNvCxnSpPr>
              <a:stCxn id="79" idx="5"/>
              <a:endCxn id="88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ector recto 92"/>
            <p:cNvCxnSpPr>
              <a:stCxn id="81" idx="3"/>
              <a:endCxn id="89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/>
            <p:cNvCxnSpPr>
              <a:stCxn id="81" idx="5"/>
              <a:endCxn id="90" idx="0"/>
            </p:cNvCxnSpPr>
            <p:nvPr/>
          </p:nvCxnSpPr>
          <p:spPr>
            <a:xfrm>
              <a:off x="3530616" y="4786404"/>
              <a:ext cx="270614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Elipse 94"/>
            <p:cNvSpPr/>
            <p:nvPr/>
          </p:nvSpPr>
          <p:spPr>
            <a:xfrm>
              <a:off x="4739429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96" name="Elipse 95"/>
            <p:cNvSpPr/>
            <p:nvPr/>
          </p:nvSpPr>
          <p:spPr>
            <a:xfrm>
              <a:off x="590800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18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97" name="Elipse 96"/>
            <p:cNvSpPr/>
            <p:nvPr/>
          </p:nvSpPr>
          <p:spPr>
            <a:xfrm>
              <a:off x="688239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98" name="Elipse 97"/>
            <p:cNvSpPr/>
            <p:nvPr/>
          </p:nvSpPr>
          <p:spPr>
            <a:xfrm>
              <a:off x="7935541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99" name="Conector recto 98"/>
            <p:cNvCxnSpPr>
              <a:stCxn id="83" idx="3"/>
              <a:endCxn id="95" idx="0"/>
            </p:cNvCxnSpPr>
            <p:nvPr/>
          </p:nvCxnSpPr>
          <p:spPr>
            <a:xfrm flipH="1">
              <a:off x="5077975" y="4780335"/>
              <a:ext cx="341437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ector recto 99"/>
            <p:cNvCxnSpPr>
              <a:stCxn id="83" idx="5"/>
              <a:endCxn id="96" idx="0"/>
            </p:cNvCxnSpPr>
            <p:nvPr/>
          </p:nvCxnSpPr>
          <p:spPr>
            <a:xfrm>
              <a:off x="5898188" y="4780335"/>
              <a:ext cx="348362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ector recto 100"/>
            <p:cNvCxnSpPr>
              <a:stCxn id="85" idx="3"/>
              <a:endCxn id="97" idx="0"/>
            </p:cNvCxnSpPr>
            <p:nvPr/>
          </p:nvCxnSpPr>
          <p:spPr>
            <a:xfrm flipH="1">
              <a:off x="7220940" y="4769692"/>
              <a:ext cx="398739" cy="10059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ector recto 101"/>
            <p:cNvCxnSpPr>
              <a:stCxn id="85" idx="5"/>
              <a:endCxn id="98" idx="0"/>
            </p:cNvCxnSpPr>
            <p:nvPr/>
          </p:nvCxnSpPr>
          <p:spPr>
            <a:xfrm>
              <a:off x="8098455" y="4769692"/>
              <a:ext cx="175632" cy="10059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Agrupar 103"/>
          <p:cNvGrpSpPr/>
          <p:nvPr/>
        </p:nvGrpSpPr>
        <p:grpSpPr>
          <a:xfrm>
            <a:off x="6322672" y="3588583"/>
            <a:ext cx="2653679" cy="1482807"/>
            <a:chOff x="266572" y="1639940"/>
            <a:chExt cx="7931041" cy="4788451"/>
          </a:xfrm>
        </p:grpSpPr>
        <p:sp>
          <p:nvSpPr>
            <p:cNvPr id="105" name="Elipse 104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rgbClr val="000000"/>
                  </a:solidFill>
                </a:rPr>
                <a:t>17</a:t>
              </a:r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106" name="Elipse 105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07" name="Conector recto 106"/>
            <p:cNvCxnSpPr>
              <a:stCxn id="105" idx="3"/>
              <a:endCxn id="106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Elipse 107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09" name="Conector recto 108"/>
            <p:cNvCxnSpPr>
              <a:stCxn id="105" idx="5"/>
              <a:endCxn id="108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0" name="Elipse 109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11" name="Conector recto 110"/>
            <p:cNvCxnSpPr>
              <a:stCxn id="106" idx="3"/>
              <a:endCxn id="110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2" name="Elipse 111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13" name="Conector recto 112"/>
            <p:cNvCxnSpPr>
              <a:stCxn id="106" idx="5"/>
              <a:endCxn id="112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4" name="Elipse 113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15" name="Conector recto 114"/>
            <p:cNvCxnSpPr>
              <a:stCxn id="108" idx="3"/>
              <a:endCxn id="114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6" name="Elipse 115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17" name="Conector recto 116"/>
            <p:cNvCxnSpPr>
              <a:stCxn id="108" idx="5"/>
              <a:endCxn id="116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Elipse 117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19" name="Elipse 118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20" name="Elipse 119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21" name="Elipse 120"/>
            <p:cNvSpPr/>
            <p:nvPr/>
          </p:nvSpPr>
          <p:spPr>
            <a:xfrm>
              <a:off x="346268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22" name="Conector recto 121"/>
            <p:cNvCxnSpPr>
              <a:stCxn id="110" idx="3"/>
              <a:endCxn id="118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ector recto 122"/>
            <p:cNvCxnSpPr>
              <a:stCxn id="110" idx="5"/>
              <a:endCxn id="119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ector recto 123"/>
            <p:cNvCxnSpPr>
              <a:stCxn id="112" idx="3"/>
              <a:endCxn id="120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ector recto 124"/>
            <p:cNvCxnSpPr>
              <a:stCxn id="112" idx="5"/>
              <a:endCxn id="121" idx="0"/>
            </p:cNvCxnSpPr>
            <p:nvPr/>
          </p:nvCxnSpPr>
          <p:spPr>
            <a:xfrm>
              <a:off x="3530616" y="4786404"/>
              <a:ext cx="270614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Elipse 125"/>
            <p:cNvSpPr/>
            <p:nvPr/>
          </p:nvSpPr>
          <p:spPr>
            <a:xfrm>
              <a:off x="4739429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27" name="Elipse 126"/>
            <p:cNvSpPr/>
            <p:nvPr/>
          </p:nvSpPr>
          <p:spPr>
            <a:xfrm>
              <a:off x="590800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18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28" name="Elipse 127"/>
            <p:cNvSpPr/>
            <p:nvPr/>
          </p:nvSpPr>
          <p:spPr>
            <a:xfrm>
              <a:off x="688239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30" name="Conector recto 129"/>
            <p:cNvCxnSpPr>
              <a:stCxn id="114" idx="3"/>
              <a:endCxn id="126" idx="0"/>
            </p:cNvCxnSpPr>
            <p:nvPr/>
          </p:nvCxnSpPr>
          <p:spPr>
            <a:xfrm flipH="1">
              <a:off x="5077975" y="4780335"/>
              <a:ext cx="341437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ector recto 130"/>
            <p:cNvCxnSpPr>
              <a:stCxn id="114" idx="5"/>
              <a:endCxn id="127" idx="0"/>
            </p:cNvCxnSpPr>
            <p:nvPr/>
          </p:nvCxnSpPr>
          <p:spPr>
            <a:xfrm>
              <a:off x="5898188" y="4780335"/>
              <a:ext cx="348362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ector recto 131"/>
            <p:cNvCxnSpPr>
              <a:stCxn id="116" idx="3"/>
              <a:endCxn id="128" idx="0"/>
            </p:cNvCxnSpPr>
            <p:nvPr/>
          </p:nvCxnSpPr>
          <p:spPr>
            <a:xfrm flipH="1">
              <a:off x="7220940" y="4769692"/>
              <a:ext cx="398739" cy="10059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4" name="Agrupar 133"/>
          <p:cNvGrpSpPr/>
          <p:nvPr/>
        </p:nvGrpSpPr>
        <p:grpSpPr>
          <a:xfrm>
            <a:off x="6299178" y="5240948"/>
            <a:ext cx="2653680" cy="1482807"/>
            <a:chOff x="266572" y="1639940"/>
            <a:chExt cx="7931041" cy="4788451"/>
          </a:xfrm>
        </p:grpSpPr>
        <p:sp>
          <p:nvSpPr>
            <p:cNvPr id="135" name="Elipse 134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rgbClr val="000000"/>
                  </a:solidFill>
                </a:rPr>
                <a:t>17</a:t>
              </a:r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136" name="Elipse 135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37" name="Conector recto 136"/>
            <p:cNvCxnSpPr>
              <a:stCxn id="135" idx="3"/>
              <a:endCxn id="136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Elipse 137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39" name="Conector recto 138"/>
            <p:cNvCxnSpPr>
              <a:stCxn id="135" idx="5"/>
              <a:endCxn id="138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Elipse 139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41" name="Conector recto 140"/>
            <p:cNvCxnSpPr>
              <a:stCxn id="136" idx="3"/>
              <a:endCxn id="140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2" name="Elipse 141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43" name="Conector recto 142"/>
            <p:cNvCxnSpPr>
              <a:stCxn id="136" idx="5"/>
              <a:endCxn id="142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Elipse 143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45" name="Conector recto 144"/>
            <p:cNvCxnSpPr>
              <a:stCxn id="138" idx="3"/>
              <a:endCxn id="144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Elipse 145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47" name="Conector recto 146"/>
            <p:cNvCxnSpPr>
              <a:stCxn id="138" idx="5"/>
              <a:endCxn id="146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8" name="Elipse 147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49" name="Elipse 148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50" name="Elipse 149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51" name="Elipse 150"/>
            <p:cNvSpPr/>
            <p:nvPr/>
          </p:nvSpPr>
          <p:spPr>
            <a:xfrm>
              <a:off x="346268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152" name="Conector recto 151"/>
            <p:cNvCxnSpPr>
              <a:stCxn id="140" idx="3"/>
              <a:endCxn id="148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ector recto 152"/>
            <p:cNvCxnSpPr>
              <a:stCxn id="140" idx="5"/>
              <a:endCxn id="149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ector recto 153"/>
            <p:cNvCxnSpPr>
              <a:stCxn id="142" idx="3"/>
              <a:endCxn id="150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ector recto 154"/>
            <p:cNvCxnSpPr>
              <a:stCxn id="142" idx="5"/>
              <a:endCxn id="151" idx="0"/>
            </p:cNvCxnSpPr>
            <p:nvPr/>
          </p:nvCxnSpPr>
          <p:spPr>
            <a:xfrm>
              <a:off x="3530616" y="4786404"/>
              <a:ext cx="270614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6" name="Elipse 155"/>
            <p:cNvSpPr/>
            <p:nvPr/>
          </p:nvSpPr>
          <p:spPr>
            <a:xfrm>
              <a:off x="4739429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57" name="Elipse 156"/>
            <p:cNvSpPr/>
            <p:nvPr/>
          </p:nvSpPr>
          <p:spPr>
            <a:xfrm>
              <a:off x="590800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18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58" name="Elipse 157"/>
            <p:cNvSpPr/>
            <p:nvPr/>
          </p:nvSpPr>
          <p:spPr>
            <a:xfrm>
              <a:off x="6882394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60" name="Conector recto 159"/>
            <p:cNvCxnSpPr>
              <a:stCxn id="144" idx="3"/>
              <a:endCxn id="156" idx="0"/>
            </p:cNvCxnSpPr>
            <p:nvPr/>
          </p:nvCxnSpPr>
          <p:spPr>
            <a:xfrm flipH="1">
              <a:off x="5077975" y="4780335"/>
              <a:ext cx="341437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ector recto 160"/>
            <p:cNvCxnSpPr>
              <a:stCxn id="144" idx="5"/>
              <a:endCxn id="157" idx="0"/>
            </p:cNvCxnSpPr>
            <p:nvPr/>
          </p:nvCxnSpPr>
          <p:spPr>
            <a:xfrm>
              <a:off x="5898188" y="4780335"/>
              <a:ext cx="348362" cy="99533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ector recto 161"/>
            <p:cNvCxnSpPr>
              <a:stCxn id="146" idx="3"/>
              <a:endCxn id="158" idx="0"/>
            </p:cNvCxnSpPr>
            <p:nvPr/>
          </p:nvCxnSpPr>
          <p:spPr>
            <a:xfrm flipH="1">
              <a:off x="7220940" y="4769692"/>
              <a:ext cx="398739" cy="100597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4" name="CuadroTexto 163"/>
          <p:cNvSpPr txBox="1"/>
          <p:nvPr/>
        </p:nvSpPr>
        <p:spPr>
          <a:xfrm rot="16200000">
            <a:off x="5254994" y="2475760"/>
            <a:ext cx="1611838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latin typeface="DIN Condensed Bold"/>
                <a:cs typeface="DIN Condensed Bold"/>
              </a:rPr>
              <a:t>“</a:t>
            </a:r>
            <a:r>
              <a:rPr lang="es-ES" dirty="0" err="1" smtClean="0">
                <a:latin typeface="DIN Condensed Bold"/>
                <a:cs typeface="DIN Condensed Bold"/>
              </a:rPr>
              <a:t>Extract</a:t>
            </a:r>
            <a:r>
              <a:rPr lang="es-ES" dirty="0" smtClean="0">
                <a:latin typeface="DIN Condensed Bold"/>
                <a:cs typeface="DIN Condensed Bold"/>
              </a:rPr>
              <a:t>” </a:t>
            </a:r>
            <a:r>
              <a:rPr lang="es-ES" dirty="0" err="1" smtClean="0">
                <a:latin typeface="DIN Condensed Bold"/>
                <a:cs typeface="DIN Condensed Bold"/>
              </a:rPr>
              <a:t>the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root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165" name="CuadroTexto 164"/>
          <p:cNvSpPr txBox="1"/>
          <p:nvPr/>
        </p:nvSpPr>
        <p:spPr>
          <a:xfrm rot="16200000">
            <a:off x="5255337" y="4168214"/>
            <a:ext cx="1611154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err="1" smtClean="0">
                <a:latin typeface="DIN Condensed Bold"/>
                <a:cs typeface="DIN Condensed Bold"/>
              </a:rPr>
              <a:t>Move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last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to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the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root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166" name="Rectángulo 165"/>
          <p:cNvSpPr/>
          <p:nvPr/>
        </p:nvSpPr>
        <p:spPr>
          <a:xfrm>
            <a:off x="7786823" y="5604802"/>
            <a:ext cx="1295951" cy="114839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7" name="Rectángulo 166"/>
          <p:cNvSpPr/>
          <p:nvPr/>
        </p:nvSpPr>
        <p:spPr>
          <a:xfrm>
            <a:off x="6296023" y="5633380"/>
            <a:ext cx="1357177" cy="1148390"/>
          </a:xfrm>
          <a:prstGeom prst="rect">
            <a:avLst/>
          </a:prstGeom>
          <a:noFill/>
          <a:ln>
            <a:solidFill>
              <a:srgbClr val="FF0000"/>
            </a:solidFill>
            <a:prstDash val="sys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8" name="CuadroTexto 167"/>
          <p:cNvSpPr txBox="1"/>
          <p:nvPr/>
        </p:nvSpPr>
        <p:spPr>
          <a:xfrm rot="16200000">
            <a:off x="5254998" y="5840961"/>
            <a:ext cx="1611838" cy="369335"/>
          </a:xfrm>
          <a:prstGeom prst="rect">
            <a:avLst/>
          </a:prstGeom>
          <a:solidFill>
            <a:schemeClr val="bg2"/>
          </a:solidFill>
          <a:ln>
            <a:solidFill>
              <a:srgbClr val="948A54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latin typeface="DIN Condensed Bold"/>
                <a:cs typeface="DIN Condensed Bold"/>
              </a:rPr>
              <a:t>Max-</a:t>
            </a:r>
            <a:r>
              <a:rPr lang="es-ES" dirty="0" err="1" smtClean="0">
                <a:latin typeface="DIN Condensed Bold"/>
                <a:cs typeface="DIN Condensed Bold"/>
              </a:rPr>
              <a:t>Heapify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173" name="Rectángulo 172"/>
          <p:cNvSpPr/>
          <p:nvPr/>
        </p:nvSpPr>
        <p:spPr>
          <a:xfrm>
            <a:off x="10366" y="1854507"/>
            <a:ext cx="2428090" cy="1611838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174" name="Agrupar 173"/>
          <p:cNvGrpSpPr/>
          <p:nvPr/>
        </p:nvGrpSpPr>
        <p:grpSpPr>
          <a:xfrm>
            <a:off x="26629" y="1930711"/>
            <a:ext cx="2099143" cy="1482807"/>
            <a:chOff x="266572" y="1639940"/>
            <a:chExt cx="7931041" cy="4788451"/>
          </a:xfrm>
        </p:grpSpPr>
        <p:sp>
          <p:nvSpPr>
            <p:cNvPr id="175" name="Elipse 174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>
                  <a:solidFill>
                    <a:srgbClr val="000000"/>
                  </a:solidFill>
                </a:rPr>
                <a:t>9</a:t>
              </a:r>
              <a:r>
                <a:rPr lang="es-ES" sz="600" dirty="0" smtClean="0">
                  <a:solidFill>
                    <a:srgbClr val="000000"/>
                  </a:solidFill>
                </a:rPr>
                <a:t>7</a:t>
              </a:r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176" name="Elipse 175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77" name="Conector recto 176"/>
            <p:cNvCxnSpPr>
              <a:stCxn id="175" idx="3"/>
              <a:endCxn id="176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Elipse 177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79" name="Conector recto 178"/>
            <p:cNvCxnSpPr>
              <a:stCxn id="175" idx="5"/>
              <a:endCxn id="178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Elipse 179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1" name="Conector recto 180"/>
            <p:cNvCxnSpPr>
              <a:stCxn id="176" idx="3"/>
              <a:endCxn id="180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2" name="Elipse 181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3" name="Conector recto 182"/>
            <p:cNvCxnSpPr>
              <a:stCxn id="176" idx="5"/>
              <a:endCxn id="182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4" name="Elipse 183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5" name="Conector recto 184"/>
            <p:cNvCxnSpPr>
              <a:stCxn id="178" idx="3"/>
              <a:endCxn id="184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6" name="Elipse 185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87" name="Conector recto 186"/>
            <p:cNvCxnSpPr>
              <a:stCxn id="178" idx="5"/>
              <a:endCxn id="186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8" name="Elipse 187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89" name="Elipse 188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190" name="Elipse 189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192" name="Conector recto 191"/>
            <p:cNvCxnSpPr>
              <a:stCxn id="180" idx="3"/>
              <a:endCxn id="188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ector recto 192"/>
            <p:cNvCxnSpPr>
              <a:stCxn id="180" idx="5"/>
              <a:endCxn id="189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ector recto 193"/>
            <p:cNvCxnSpPr>
              <a:stCxn id="182" idx="3"/>
              <a:endCxn id="190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2" name="CuadroTexto 241"/>
          <p:cNvSpPr txBox="1"/>
          <p:nvPr/>
        </p:nvSpPr>
        <p:spPr>
          <a:xfrm>
            <a:off x="11777" y="3459038"/>
            <a:ext cx="2426679" cy="369332"/>
          </a:xfrm>
          <a:prstGeom prst="rect">
            <a:avLst/>
          </a:prstGeom>
          <a:solidFill>
            <a:schemeClr val="bg2"/>
          </a:solidFill>
          <a:ln>
            <a:solidFill>
              <a:srgbClr val="948A54"/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err="1" smtClean="0">
                <a:latin typeface="DIN Condensed Bold"/>
                <a:cs typeface="DIN Condensed Bold"/>
              </a:rPr>
              <a:t>Insert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lowest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latin typeface="DIN Condensed Bold"/>
                <a:cs typeface="DIN Condensed Bold"/>
              </a:rPr>
              <a:t>level</a:t>
            </a:r>
            <a:r>
              <a:rPr lang="es-ES" dirty="0" smtClean="0">
                <a:latin typeface="DIN Condensed Bold"/>
                <a:cs typeface="DIN Condensed Bold"/>
              </a:rPr>
              <a:t>, </a:t>
            </a:r>
            <a:r>
              <a:rPr lang="es-ES" dirty="0" err="1" smtClean="0">
                <a:latin typeface="DIN Condensed Bold"/>
                <a:cs typeface="DIN Condensed Bold"/>
              </a:rPr>
              <a:t>leftmost</a:t>
            </a:r>
            <a:r>
              <a:rPr lang="es-ES" dirty="0" smtClean="0">
                <a:latin typeface="DIN Condensed Bold"/>
                <a:cs typeface="DIN Condensed Bold"/>
              </a:rPr>
              <a:t> 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243" name="Elipse 242"/>
          <p:cNvSpPr/>
          <p:nvPr/>
        </p:nvSpPr>
        <p:spPr>
          <a:xfrm>
            <a:off x="872220" y="3203582"/>
            <a:ext cx="179209" cy="202124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" sz="600" dirty="0" smtClean="0">
                <a:solidFill>
                  <a:schemeClr val="tx1"/>
                </a:solidFill>
              </a:rPr>
              <a:t>25</a:t>
            </a:r>
            <a:endParaRPr lang="es-ES" sz="600" dirty="0">
              <a:solidFill>
                <a:schemeClr val="tx1"/>
              </a:solidFill>
            </a:endParaRPr>
          </a:p>
        </p:txBody>
      </p:sp>
      <p:cxnSp>
        <p:nvCxnSpPr>
          <p:cNvPr id="244" name="Conector recto 243"/>
          <p:cNvCxnSpPr>
            <a:endCxn id="243" idx="0"/>
          </p:cNvCxnSpPr>
          <p:nvPr/>
        </p:nvCxnSpPr>
        <p:spPr>
          <a:xfrm>
            <a:off x="871740" y="2908118"/>
            <a:ext cx="90084" cy="2954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45" name="Agrupar 244"/>
          <p:cNvGrpSpPr/>
          <p:nvPr/>
        </p:nvGrpSpPr>
        <p:grpSpPr>
          <a:xfrm>
            <a:off x="2519001" y="1958025"/>
            <a:ext cx="2099143" cy="1482807"/>
            <a:chOff x="266572" y="1639940"/>
            <a:chExt cx="7931041" cy="4788451"/>
          </a:xfrm>
        </p:grpSpPr>
        <p:sp>
          <p:nvSpPr>
            <p:cNvPr id="246" name="Elipse 245"/>
            <p:cNvSpPr/>
            <p:nvPr/>
          </p:nvSpPr>
          <p:spPr>
            <a:xfrm>
              <a:off x="4081083" y="1639940"/>
              <a:ext cx="677092" cy="652723"/>
            </a:xfrm>
            <a:prstGeom prst="ellipse">
              <a:avLst/>
            </a:prstGeom>
            <a:solidFill>
              <a:srgbClr val="FFFFFF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rgbClr val="000000"/>
                  </a:solidFill>
                </a:rPr>
                <a:t>17</a:t>
              </a:r>
              <a:endParaRPr lang="es-ES" sz="600" dirty="0">
                <a:solidFill>
                  <a:srgbClr val="000000"/>
                </a:solidFill>
              </a:endParaRPr>
            </a:p>
          </p:txBody>
        </p:sp>
        <p:sp>
          <p:nvSpPr>
            <p:cNvPr id="247" name="Elipse 246"/>
            <p:cNvSpPr/>
            <p:nvPr/>
          </p:nvSpPr>
          <p:spPr>
            <a:xfrm>
              <a:off x="2043588" y="30110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>
                  <a:solidFill>
                    <a:schemeClr val="tx1"/>
                  </a:solidFill>
                </a:rPr>
                <a:t>3</a:t>
              </a:r>
              <a:r>
                <a:rPr lang="es-ES" sz="600" dirty="0" smtClean="0">
                  <a:solidFill>
                    <a:schemeClr val="tx1"/>
                  </a:solidFill>
                </a:rPr>
                <a:t>1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48" name="Conector recto 247"/>
            <p:cNvCxnSpPr>
              <a:stCxn id="246" idx="3"/>
              <a:endCxn id="247" idx="0"/>
            </p:cNvCxnSpPr>
            <p:nvPr/>
          </p:nvCxnSpPr>
          <p:spPr>
            <a:xfrm flipH="1">
              <a:off x="2382134" y="2197074"/>
              <a:ext cx="1798107" cy="81394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9" name="Elipse 248"/>
            <p:cNvSpPr/>
            <p:nvPr/>
          </p:nvSpPr>
          <p:spPr>
            <a:xfrm>
              <a:off x="6328433" y="310660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79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0" name="Conector recto 249"/>
            <p:cNvCxnSpPr>
              <a:stCxn id="246" idx="5"/>
              <a:endCxn id="249" idx="0"/>
            </p:cNvCxnSpPr>
            <p:nvPr/>
          </p:nvCxnSpPr>
          <p:spPr>
            <a:xfrm>
              <a:off x="4659017" y="2197074"/>
              <a:ext cx="2007962" cy="90953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1" name="Elipse 250"/>
            <p:cNvSpPr/>
            <p:nvPr/>
          </p:nvSpPr>
          <p:spPr>
            <a:xfrm>
              <a:off x="938946" y="426438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2" name="Conector recto 251"/>
            <p:cNvCxnSpPr>
              <a:stCxn id="247" idx="3"/>
              <a:endCxn id="251" idx="0"/>
            </p:cNvCxnSpPr>
            <p:nvPr/>
          </p:nvCxnSpPr>
          <p:spPr>
            <a:xfrm flipH="1">
              <a:off x="1277492" y="3568151"/>
              <a:ext cx="865254" cy="69623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3" name="Elipse 252"/>
            <p:cNvSpPr/>
            <p:nvPr/>
          </p:nvSpPr>
          <p:spPr>
            <a:xfrm>
              <a:off x="2952682" y="4229270"/>
              <a:ext cx="677092" cy="652723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25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4" name="Conector recto 253"/>
            <p:cNvCxnSpPr>
              <a:stCxn id="247" idx="5"/>
              <a:endCxn id="253" idx="0"/>
            </p:cNvCxnSpPr>
            <p:nvPr/>
          </p:nvCxnSpPr>
          <p:spPr>
            <a:xfrm>
              <a:off x="2621522" y="3568151"/>
              <a:ext cx="669706" cy="66111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5" name="Elipse 254"/>
            <p:cNvSpPr/>
            <p:nvPr/>
          </p:nvSpPr>
          <p:spPr>
            <a:xfrm>
              <a:off x="5320254" y="4223201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54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6" name="Conector recto 255"/>
            <p:cNvCxnSpPr>
              <a:stCxn id="249" idx="3"/>
              <a:endCxn id="255" idx="0"/>
            </p:cNvCxnSpPr>
            <p:nvPr/>
          </p:nvCxnSpPr>
          <p:spPr>
            <a:xfrm flipH="1">
              <a:off x="5658800" y="3663740"/>
              <a:ext cx="768791" cy="55946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7" name="Elipse 256"/>
            <p:cNvSpPr/>
            <p:nvPr/>
          </p:nvSpPr>
          <p:spPr>
            <a:xfrm>
              <a:off x="7520521" y="421255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67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58" name="Conector recto 257"/>
            <p:cNvCxnSpPr>
              <a:stCxn id="249" idx="5"/>
              <a:endCxn id="257" idx="0"/>
            </p:cNvCxnSpPr>
            <p:nvPr/>
          </p:nvCxnSpPr>
          <p:spPr>
            <a:xfrm>
              <a:off x="6906367" y="3663740"/>
              <a:ext cx="952700" cy="54881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Elipse 258"/>
            <p:cNvSpPr/>
            <p:nvPr/>
          </p:nvSpPr>
          <p:spPr>
            <a:xfrm>
              <a:off x="26657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3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260" name="Elipse 259"/>
            <p:cNvSpPr/>
            <p:nvPr/>
          </p:nvSpPr>
          <p:spPr>
            <a:xfrm>
              <a:off x="1518692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12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sp>
          <p:nvSpPr>
            <p:cNvPr id="261" name="Elipse 260"/>
            <p:cNvSpPr/>
            <p:nvPr/>
          </p:nvSpPr>
          <p:spPr>
            <a:xfrm>
              <a:off x="2409537" y="577566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algn="ctr"/>
              <a:r>
                <a:rPr lang="es-ES" sz="600" dirty="0" smtClean="0">
                  <a:solidFill>
                    <a:schemeClr val="tx1"/>
                  </a:solidFill>
                </a:rPr>
                <a:t>4</a:t>
              </a:r>
              <a:endParaRPr lang="es-ES" sz="600" dirty="0">
                <a:solidFill>
                  <a:schemeClr val="tx1"/>
                </a:solidFill>
              </a:endParaRPr>
            </a:p>
          </p:txBody>
        </p:sp>
        <p:cxnSp>
          <p:nvCxnSpPr>
            <p:cNvPr id="262" name="Conector recto 261"/>
            <p:cNvCxnSpPr>
              <a:stCxn id="251" idx="3"/>
              <a:endCxn id="259" idx="0"/>
            </p:cNvCxnSpPr>
            <p:nvPr/>
          </p:nvCxnSpPr>
          <p:spPr>
            <a:xfrm flipH="1">
              <a:off x="605118" y="4821523"/>
              <a:ext cx="432986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ector recto 262"/>
            <p:cNvCxnSpPr>
              <a:stCxn id="251" idx="5"/>
              <a:endCxn id="260" idx="0"/>
            </p:cNvCxnSpPr>
            <p:nvPr/>
          </p:nvCxnSpPr>
          <p:spPr>
            <a:xfrm>
              <a:off x="1516880" y="4821523"/>
              <a:ext cx="340358" cy="95414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ector recto 263"/>
            <p:cNvCxnSpPr>
              <a:stCxn id="253" idx="3"/>
              <a:endCxn id="261" idx="0"/>
            </p:cNvCxnSpPr>
            <p:nvPr/>
          </p:nvCxnSpPr>
          <p:spPr>
            <a:xfrm flipH="1">
              <a:off x="2748083" y="4786404"/>
              <a:ext cx="303757" cy="989264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5" name="Elipse 264"/>
          <p:cNvSpPr/>
          <p:nvPr/>
        </p:nvSpPr>
        <p:spPr>
          <a:xfrm>
            <a:off x="3364592" y="3230896"/>
            <a:ext cx="179209" cy="202124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s-ES" sz="600" dirty="0" smtClean="0">
                <a:solidFill>
                  <a:schemeClr val="tx1"/>
                </a:solidFill>
              </a:rPr>
              <a:t>14</a:t>
            </a:r>
            <a:endParaRPr lang="es-ES" sz="600" dirty="0">
              <a:solidFill>
                <a:schemeClr val="tx1"/>
              </a:solidFill>
            </a:endParaRPr>
          </a:p>
        </p:txBody>
      </p:sp>
      <p:cxnSp>
        <p:nvCxnSpPr>
          <p:cNvPr id="266" name="Conector recto 265"/>
          <p:cNvCxnSpPr>
            <a:endCxn id="265" idx="0"/>
          </p:cNvCxnSpPr>
          <p:nvPr/>
        </p:nvCxnSpPr>
        <p:spPr>
          <a:xfrm>
            <a:off x="3364112" y="2935432"/>
            <a:ext cx="90084" cy="29546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9" name="Forma libre 268"/>
          <p:cNvSpPr/>
          <p:nvPr/>
        </p:nvSpPr>
        <p:spPr>
          <a:xfrm>
            <a:off x="3439981" y="2884983"/>
            <a:ext cx="201127" cy="382199"/>
          </a:xfrm>
          <a:custGeom>
            <a:avLst/>
            <a:gdLst>
              <a:gd name="connsiteX0" fmla="*/ 0 w 201127"/>
              <a:gd name="connsiteY0" fmla="*/ 0 h 382199"/>
              <a:gd name="connsiteX1" fmla="*/ 197275 w 201127"/>
              <a:gd name="connsiteY1" fmla="*/ 172606 h 382199"/>
              <a:gd name="connsiteX2" fmla="*/ 135627 w 201127"/>
              <a:gd name="connsiteY2" fmla="*/ 382199 h 3821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127" h="382199">
                <a:moveTo>
                  <a:pt x="0" y="0"/>
                </a:moveTo>
                <a:cubicBezTo>
                  <a:pt x="87335" y="54453"/>
                  <a:pt x="174671" y="108906"/>
                  <a:pt x="197275" y="172606"/>
                </a:cubicBezTo>
                <a:cubicBezTo>
                  <a:pt x="219879" y="236306"/>
                  <a:pt x="135627" y="382199"/>
                  <a:pt x="135627" y="382199"/>
                </a:cubicBezTo>
              </a:path>
            </a:pathLst>
          </a:cu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28753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6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1 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93563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6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1 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9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77504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 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8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6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12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5715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1 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5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9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10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chemeClr val="bg1">
                <a:lumMod val="50000"/>
              </a:schemeClr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17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11</a:t>
            </a:r>
            <a:endParaRPr lang="es-E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38084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7" name="CuadroTexto 46"/>
          <p:cNvSpPr txBox="1"/>
          <p:nvPr/>
        </p:nvSpPr>
        <p:spPr>
          <a:xfrm>
            <a:off x="-16433" y="2002118"/>
            <a:ext cx="91604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N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of 1-node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tree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each</a:t>
            </a: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Sort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</a:t>
            </a:r>
            <a:r>
              <a:rPr lang="es-ES" sz="2400" dirty="0" err="1" smtClean="0">
                <a:latin typeface="Arial Narrow"/>
                <a:cs typeface="Arial Narrow"/>
              </a:rPr>
              <a:t>increasing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order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by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weight</a:t>
            </a:r>
            <a:r>
              <a:rPr lang="es-ES" sz="2400" dirty="0" smtClean="0">
                <a:latin typeface="Arial Narrow"/>
                <a:cs typeface="Arial Narrow"/>
              </a:rPr>
              <a:t> w</a:t>
            </a:r>
          </a:p>
          <a:p>
            <a:pPr marL="342900" indent="-342900">
              <a:buAutoNum type="arabicParenR"/>
            </a:pPr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For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each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ordered</a:t>
            </a:r>
            <a:r>
              <a:rPr lang="es-ES" sz="2400" dirty="0" smtClean="0">
                <a:latin typeface="Arial Narrow"/>
                <a:cs typeface="Arial Narrow"/>
              </a:rPr>
              <a:t> set:</a:t>
            </a: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if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joins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two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different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forests</a:t>
            </a:r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Join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these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a single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endParaRPr lang="es-ES" sz="2400" dirty="0" smtClean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977466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6" name="Llamada rectangular 5"/>
          <p:cNvSpPr/>
          <p:nvPr/>
        </p:nvSpPr>
        <p:spPr>
          <a:xfrm>
            <a:off x="6081059" y="774093"/>
            <a:ext cx="3062939" cy="1750966"/>
          </a:xfrm>
          <a:prstGeom prst="wedgeRectCallout">
            <a:avLst>
              <a:gd name="adj1" fmla="val -40827"/>
              <a:gd name="adj2" fmla="val 58943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>
                <a:latin typeface="Consolas"/>
                <a:cs typeface="Consolas"/>
              </a:rPr>
              <a:t>v</a:t>
            </a:r>
            <a:r>
              <a:rPr lang="es-ES" dirty="0" smtClean="0">
                <a:latin typeface="Consolas"/>
                <a:cs typeface="Consolas"/>
              </a:rPr>
              <a:t>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err="1">
                <a:latin typeface="Consolas"/>
                <a:cs typeface="Consolas"/>
                <a:sym typeface="Symbol"/>
              </a:rPr>
              <a:t>e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-16433" y="2569883"/>
            <a:ext cx="91604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N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of 1-node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tree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each</a:t>
            </a: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Sort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</a:t>
            </a:r>
            <a:r>
              <a:rPr lang="es-ES" sz="2400" dirty="0" err="1" smtClean="0">
                <a:latin typeface="Arial Narrow"/>
                <a:cs typeface="Arial Narrow"/>
              </a:rPr>
              <a:t>increasing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order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by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weight</a:t>
            </a:r>
            <a:r>
              <a:rPr lang="es-ES" sz="2400" dirty="0" smtClean="0">
                <a:latin typeface="Arial Narrow"/>
                <a:cs typeface="Arial Narrow"/>
              </a:rPr>
              <a:t> w</a:t>
            </a:r>
          </a:p>
          <a:p>
            <a:pPr marL="342900" indent="-342900">
              <a:buAutoNum type="arabicParenR"/>
            </a:pPr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For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each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ordered</a:t>
            </a:r>
            <a:r>
              <a:rPr lang="es-ES" sz="2400" dirty="0" smtClean="0">
                <a:latin typeface="Arial Narrow"/>
                <a:cs typeface="Arial Narrow"/>
              </a:rPr>
              <a:t> set:</a:t>
            </a: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if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joins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two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different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forests</a:t>
            </a:r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Join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these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a single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endParaRPr lang="es-ES" sz="2400" dirty="0" smtClean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5692095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6" name="Llamada rectangular 5"/>
          <p:cNvSpPr/>
          <p:nvPr/>
        </p:nvSpPr>
        <p:spPr>
          <a:xfrm>
            <a:off x="6081059" y="774093"/>
            <a:ext cx="3062939" cy="1750966"/>
          </a:xfrm>
          <a:prstGeom prst="wedgeRectCallout">
            <a:avLst>
              <a:gd name="adj1" fmla="val -40827"/>
              <a:gd name="adj2" fmla="val 58943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>
                <a:latin typeface="Consolas"/>
                <a:cs typeface="Consolas"/>
              </a:rPr>
              <a:t>v</a:t>
            </a:r>
            <a:r>
              <a:rPr lang="es-ES" dirty="0" smtClean="0">
                <a:latin typeface="Consolas"/>
                <a:cs typeface="Consolas"/>
              </a:rPr>
              <a:t>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err="1">
                <a:latin typeface="Consolas"/>
                <a:cs typeface="Consolas"/>
                <a:sym typeface="Symbol"/>
              </a:rPr>
              <a:t>e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-16433" y="2569883"/>
            <a:ext cx="91604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N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of 1-node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tree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each</a:t>
            </a: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Sort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</a:t>
            </a:r>
            <a:r>
              <a:rPr lang="es-ES" sz="2400" dirty="0" err="1" smtClean="0">
                <a:latin typeface="Arial Narrow"/>
                <a:cs typeface="Arial Narrow"/>
              </a:rPr>
              <a:t>increasing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order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by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weight</a:t>
            </a:r>
            <a:r>
              <a:rPr lang="es-ES" sz="2400" dirty="0" smtClean="0">
                <a:latin typeface="Arial Narrow"/>
                <a:cs typeface="Arial Narrow"/>
              </a:rPr>
              <a:t> w</a:t>
            </a:r>
          </a:p>
          <a:p>
            <a:pPr marL="342900" indent="-342900">
              <a:buAutoNum type="arabicParenR"/>
            </a:pPr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For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each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ordered</a:t>
            </a:r>
            <a:r>
              <a:rPr lang="es-ES" sz="2400" dirty="0" smtClean="0">
                <a:latin typeface="Arial Narrow"/>
                <a:cs typeface="Arial Narrow"/>
              </a:rPr>
              <a:t> set:</a:t>
            </a: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if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joins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two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different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forests</a:t>
            </a:r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Join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these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a single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endParaRPr lang="es-ES" sz="2400" dirty="0" smtClean="0">
              <a:latin typeface="Arial Narrow"/>
              <a:cs typeface="Arial Narrow"/>
            </a:endParaRPr>
          </a:p>
        </p:txBody>
      </p:sp>
      <p:sp>
        <p:nvSpPr>
          <p:cNvPr id="3" name="Rectángulo 2"/>
          <p:cNvSpPr/>
          <p:nvPr/>
        </p:nvSpPr>
        <p:spPr>
          <a:xfrm>
            <a:off x="6155763" y="1389529"/>
            <a:ext cx="2749177" cy="1135530"/>
          </a:xfrm>
          <a:prstGeom prst="rect">
            <a:avLst/>
          </a:prstGeom>
          <a:ln w="38100" cmpd="sng">
            <a:solidFill>
              <a:srgbClr val="FF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5" name="Conector recto de flecha 4"/>
          <p:cNvCxnSpPr>
            <a:stCxn id="3" idx="1"/>
          </p:cNvCxnSpPr>
          <p:nvPr/>
        </p:nvCxnSpPr>
        <p:spPr>
          <a:xfrm flipH="1">
            <a:off x="5319059" y="1957294"/>
            <a:ext cx="836704" cy="1494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uadroTexto 7"/>
          <p:cNvSpPr txBox="1"/>
          <p:nvPr/>
        </p:nvSpPr>
        <p:spPr>
          <a:xfrm>
            <a:off x="2880628" y="1682982"/>
            <a:ext cx="2485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This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part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creates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a set of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forests</a:t>
            </a:r>
            <a:endParaRPr lang="es-ES" dirty="0" smtClean="0">
              <a:solidFill>
                <a:srgbClr val="FF0000"/>
              </a:solidFill>
              <a:latin typeface="DIN Condensed Bold"/>
              <a:cs typeface="DIN Condensed Bold"/>
            </a:endParaRPr>
          </a:p>
          <a:p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(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we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need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to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keep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track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them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)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13298969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6" name="Llamada rectangular 5"/>
          <p:cNvSpPr/>
          <p:nvPr/>
        </p:nvSpPr>
        <p:spPr>
          <a:xfrm>
            <a:off x="6081059" y="774093"/>
            <a:ext cx="3062939" cy="1750966"/>
          </a:xfrm>
          <a:prstGeom prst="wedgeRectCallout">
            <a:avLst>
              <a:gd name="adj1" fmla="val -40827"/>
              <a:gd name="adj2" fmla="val 58943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>
                <a:latin typeface="Consolas"/>
                <a:cs typeface="Consolas"/>
              </a:rPr>
              <a:t>v</a:t>
            </a:r>
            <a:r>
              <a:rPr lang="es-ES" dirty="0" smtClean="0">
                <a:latin typeface="Consolas"/>
                <a:cs typeface="Consolas"/>
              </a:rPr>
              <a:t>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err="1">
                <a:latin typeface="Consolas"/>
                <a:cs typeface="Consolas"/>
                <a:sym typeface="Symbol"/>
              </a:rPr>
              <a:t>e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-16433" y="2569883"/>
            <a:ext cx="91604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N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of 1-node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tree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each</a:t>
            </a: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Sort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</a:t>
            </a:r>
            <a:r>
              <a:rPr lang="es-ES" sz="2400" dirty="0" err="1" smtClean="0">
                <a:latin typeface="Arial Narrow"/>
                <a:cs typeface="Arial Narrow"/>
              </a:rPr>
              <a:t>increasing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order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by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weight</a:t>
            </a:r>
            <a:r>
              <a:rPr lang="es-ES" sz="2400" dirty="0" smtClean="0">
                <a:latin typeface="Arial Narrow"/>
                <a:cs typeface="Arial Narrow"/>
              </a:rPr>
              <a:t> w</a:t>
            </a:r>
          </a:p>
          <a:p>
            <a:pPr marL="342900" indent="-342900">
              <a:buAutoNum type="arabicParenR"/>
            </a:pPr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For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each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ordered</a:t>
            </a:r>
            <a:r>
              <a:rPr lang="es-ES" sz="2400" dirty="0" smtClean="0">
                <a:latin typeface="Arial Narrow"/>
                <a:cs typeface="Arial Narrow"/>
              </a:rPr>
              <a:t> set:</a:t>
            </a: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if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joins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two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different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forests</a:t>
            </a:r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Join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these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a single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endParaRPr lang="es-ES" sz="2400" dirty="0" smtClean="0">
              <a:latin typeface="Arial Narrow"/>
              <a:cs typeface="Arial Narrow"/>
            </a:endParaRPr>
          </a:p>
        </p:txBody>
      </p:sp>
      <p:sp>
        <p:nvSpPr>
          <p:cNvPr id="8" name="Llamada rectangular 7"/>
          <p:cNvSpPr/>
          <p:nvPr/>
        </p:nvSpPr>
        <p:spPr>
          <a:xfrm>
            <a:off x="4885763" y="3839884"/>
            <a:ext cx="4258235" cy="448235"/>
          </a:xfrm>
          <a:prstGeom prst="wedgeRectCallout">
            <a:avLst>
              <a:gd name="adj1" fmla="val -42932"/>
              <a:gd name="adj2" fmla="val -97724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_tradnl" dirty="0" smtClean="0">
                <a:latin typeface="Consolas"/>
                <a:cs typeface="Consolas"/>
              </a:rPr>
              <a:t>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  <a:endParaRPr lang="es-E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087122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6" name="Llamada rectangular 5"/>
          <p:cNvSpPr/>
          <p:nvPr/>
        </p:nvSpPr>
        <p:spPr>
          <a:xfrm>
            <a:off x="6081059" y="774093"/>
            <a:ext cx="3062939" cy="1750966"/>
          </a:xfrm>
          <a:prstGeom prst="wedgeRectCallout">
            <a:avLst>
              <a:gd name="adj1" fmla="val -40827"/>
              <a:gd name="adj2" fmla="val 58943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>
                <a:latin typeface="Consolas"/>
                <a:cs typeface="Consolas"/>
              </a:rPr>
              <a:t>v</a:t>
            </a:r>
            <a:r>
              <a:rPr lang="es-ES" dirty="0" smtClean="0">
                <a:latin typeface="Consolas"/>
                <a:cs typeface="Consolas"/>
              </a:rPr>
              <a:t>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err="1">
                <a:latin typeface="Consolas"/>
                <a:cs typeface="Consolas"/>
                <a:sym typeface="Symbol"/>
              </a:rPr>
              <a:t>e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-16433" y="2569883"/>
            <a:ext cx="91604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N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of 1-node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tree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each</a:t>
            </a: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Sort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</a:t>
            </a:r>
            <a:r>
              <a:rPr lang="es-ES" sz="2400" dirty="0" err="1" smtClean="0">
                <a:latin typeface="Arial Narrow"/>
                <a:cs typeface="Arial Narrow"/>
              </a:rPr>
              <a:t>increasing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order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by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weight</a:t>
            </a:r>
            <a:r>
              <a:rPr lang="es-ES" sz="2400" dirty="0" smtClean="0">
                <a:latin typeface="Arial Narrow"/>
                <a:cs typeface="Arial Narrow"/>
              </a:rPr>
              <a:t> w</a:t>
            </a:r>
          </a:p>
          <a:p>
            <a:pPr marL="342900" indent="-342900">
              <a:buAutoNum type="arabicParenR"/>
            </a:pPr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For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each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ordered</a:t>
            </a:r>
            <a:r>
              <a:rPr lang="es-ES" sz="2400" dirty="0" smtClean="0">
                <a:latin typeface="Arial Narrow"/>
                <a:cs typeface="Arial Narrow"/>
              </a:rPr>
              <a:t> set:</a:t>
            </a: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if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joins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two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different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forests</a:t>
            </a:r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Join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these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a single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endParaRPr lang="es-ES" sz="2400" dirty="0" smtClean="0">
              <a:latin typeface="Arial Narrow"/>
              <a:cs typeface="Arial Narrow"/>
            </a:endParaRPr>
          </a:p>
        </p:txBody>
      </p:sp>
      <p:sp>
        <p:nvSpPr>
          <p:cNvPr id="8" name="Llamada rectangular 7"/>
          <p:cNvSpPr/>
          <p:nvPr/>
        </p:nvSpPr>
        <p:spPr>
          <a:xfrm>
            <a:off x="4885763" y="3839884"/>
            <a:ext cx="4258235" cy="448235"/>
          </a:xfrm>
          <a:prstGeom prst="wedgeRectCallout">
            <a:avLst>
              <a:gd name="adj1" fmla="val -42932"/>
              <a:gd name="adj2" fmla="val -97724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_tradnl" dirty="0" smtClean="0">
                <a:latin typeface="Consolas"/>
                <a:cs typeface="Consolas"/>
              </a:rPr>
              <a:t>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9" name="Llamada rectangular 8"/>
          <p:cNvSpPr/>
          <p:nvPr/>
        </p:nvSpPr>
        <p:spPr>
          <a:xfrm>
            <a:off x="3615765" y="5187577"/>
            <a:ext cx="5528236" cy="1670423"/>
          </a:xfrm>
          <a:prstGeom prst="wedgeRectCallout">
            <a:avLst>
              <a:gd name="adj1" fmla="val -69959"/>
              <a:gd name="adj2" fmla="val -48481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_tradnl" b="1" dirty="0" err="1">
                <a:latin typeface="Consolas"/>
                <a:cs typeface="Consolas"/>
              </a:rPr>
              <a:t>f</a:t>
            </a:r>
            <a:r>
              <a:rPr lang="es-ES_tradnl" b="1" dirty="0" err="1" smtClean="0">
                <a:latin typeface="Consolas"/>
                <a:cs typeface="Consolas"/>
              </a:rPr>
              <a:t>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</a:t>
            </a:r>
            <a:r>
              <a:rPr lang="es-ES_tradnl" dirty="0">
                <a:latin typeface="Consolas"/>
                <a:cs typeface="Consolas"/>
                <a:sym typeface="Symbol"/>
              </a:rPr>
              <a:t>,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" b="1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2016286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6" name="Llamada rectangular 5"/>
          <p:cNvSpPr/>
          <p:nvPr/>
        </p:nvSpPr>
        <p:spPr>
          <a:xfrm>
            <a:off x="6081059" y="774093"/>
            <a:ext cx="3062939" cy="1750966"/>
          </a:xfrm>
          <a:prstGeom prst="wedgeRectCallout">
            <a:avLst>
              <a:gd name="adj1" fmla="val -40827"/>
              <a:gd name="adj2" fmla="val 58943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>
                <a:latin typeface="Consolas"/>
                <a:cs typeface="Consolas"/>
              </a:rPr>
              <a:t>v</a:t>
            </a:r>
            <a:r>
              <a:rPr lang="es-ES" dirty="0" smtClean="0">
                <a:latin typeface="Consolas"/>
                <a:cs typeface="Consolas"/>
              </a:rPr>
              <a:t>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err="1">
                <a:latin typeface="Consolas"/>
                <a:cs typeface="Consolas"/>
                <a:sym typeface="Symbol"/>
              </a:rPr>
              <a:t>e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-16433" y="2569883"/>
            <a:ext cx="91604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N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of 1-node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tree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each</a:t>
            </a: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Sort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</a:t>
            </a:r>
            <a:r>
              <a:rPr lang="es-ES" sz="2400" dirty="0" err="1" smtClean="0">
                <a:latin typeface="Arial Narrow"/>
                <a:cs typeface="Arial Narrow"/>
              </a:rPr>
              <a:t>increasing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order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by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weight</a:t>
            </a:r>
            <a:r>
              <a:rPr lang="es-ES" sz="2400" dirty="0" smtClean="0">
                <a:latin typeface="Arial Narrow"/>
                <a:cs typeface="Arial Narrow"/>
              </a:rPr>
              <a:t> w</a:t>
            </a:r>
          </a:p>
          <a:p>
            <a:pPr marL="342900" indent="-342900">
              <a:buAutoNum type="arabicParenR"/>
            </a:pPr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For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each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ordered</a:t>
            </a:r>
            <a:r>
              <a:rPr lang="es-ES" sz="2400" dirty="0" smtClean="0">
                <a:latin typeface="Arial Narrow"/>
                <a:cs typeface="Arial Narrow"/>
              </a:rPr>
              <a:t> set:</a:t>
            </a: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if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joins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two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different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forests</a:t>
            </a:r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Join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these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a single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endParaRPr lang="es-ES" sz="2400" dirty="0" smtClean="0">
              <a:latin typeface="Arial Narrow"/>
              <a:cs typeface="Arial Narrow"/>
            </a:endParaRPr>
          </a:p>
        </p:txBody>
      </p:sp>
      <p:sp>
        <p:nvSpPr>
          <p:cNvPr id="8" name="Llamada rectangular 7"/>
          <p:cNvSpPr/>
          <p:nvPr/>
        </p:nvSpPr>
        <p:spPr>
          <a:xfrm>
            <a:off x="4885763" y="3839884"/>
            <a:ext cx="4258235" cy="448235"/>
          </a:xfrm>
          <a:prstGeom prst="wedgeRectCallout">
            <a:avLst>
              <a:gd name="adj1" fmla="val -42932"/>
              <a:gd name="adj2" fmla="val -97724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_tradnl" dirty="0" smtClean="0">
                <a:latin typeface="Consolas"/>
                <a:cs typeface="Consolas"/>
              </a:rPr>
              <a:t>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9" name="Llamada rectangular 8"/>
          <p:cNvSpPr/>
          <p:nvPr/>
        </p:nvSpPr>
        <p:spPr>
          <a:xfrm>
            <a:off x="3615765" y="5187577"/>
            <a:ext cx="5528236" cy="1670423"/>
          </a:xfrm>
          <a:prstGeom prst="wedgeRectCallout">
            <a:avLst>
              <a:gd name="adj1" fmla="val -69959"/>
              <a:gd name="adj2" fmla="val -48481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_tradnl" b="1" dirty="0" err="1">
                <a:latin typeface="Consolas"/>
                <a:cs typeface="Consolas"/>
              </a:rPr>
              <a:t>f</a:t>
            </a:r>
            <a:r>
              <a:rPr lang="es-ES_tradnl" b="1" dirty="0" err="1" smtClean="0">
                <a:latin typeface="Consolas"/>
                <a:cs typeface="Consolas"/>
              </a:rPr>
              <a:t>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</a:t>
            </a:r>
            <a:r>
              <a:rPr lang="es-ES_tradnl" dirty="0">
                <a:latin typeface="Consolas"/>
                <a:cs typeface="Consolas"/>
                <a:sym typeface="Symbol"/>
              </a:rPr>
              <a:t>,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" b="1" dirty="0">
              <a:latin typeface="Consolas"/>
              <a:cs typeface="Consolas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4138705" y="5478040"/>
            <a:ext cx="5005293" cy="324509"/>
          </a:xfrm>
          <a:prstGeom prst="rect">
            <a:avLst/>
          </a:prstGeom>
          <a:ln w="38100" cmpd="sng">
            <a:solidFill>
              <a:srgbClr val="FF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11" name="Conector recto de flecha 10"/>
          <p:cNvCxnSpPr/>
          <p:nvPr/>
        </p:nvCxnSpPr>
        <p:spPr>
          <a:xfrm flipH="1">
            <a:off x="2704353" y="5647765"/>
            <a:ext cx="1165410" cy="1494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-16433" y="5478040"/>
            <a:ext cx="2647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If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edge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belongs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to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different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forests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72490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6" name="Llamada rectangular 5"/>
          <p:cNvSpPr/>
          <p:nvPr/>
        </p:nvSpPr>
        <p:spPr>
          <a:xfrm>
            <a:off x="6081059" y="774093"/>
            <a:ext cx="3062939" cy="1750966"/>
          </a:xfrm>
          <a:prstGeom prst="wedgeRectCallout">
            <a:avLst>
              <a:gd name="adj1" fmla="val -40827"/>
              <a:gd name="adj2" fmla="val 58943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>
                <a:latin typeface="Consolas"/>
                <a:cs typeface="Consolas"/>
              </a:rPr>
              <a:t>v</a:t>
            </a:r>
            <a:r>
              <a:rPr lang="es-ES" dirty="0" smtClean="0">
                <a:latin typeface="Consolas"/>
                <a:cs typeface="Consolas"/>
              </a:rPr>
              <a:t>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err="1">
                <a:latin typeface="Consolas"/>
                <a:cs typeface="Consolas"/>
                <a:sym typeface="Symbol"/>
              </a:rPr>
              <a:t>e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-16433" y="2569883"/>
            <a:ext cx="916043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N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of 1-node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tree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each</a:t>
            </a: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endParaRPr lang="es-ES" sz="24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Sort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</a:t>
            </a:r>
            <a:r>
              <a:rPr lang="es-ES" sz="2400" dirty="0" err="1" smtClean="0">
                <a:latin typeface="Arial Narrow"/>
                <a:cs typeface="Arial Narrow"/>
              </a:rPr>
              <a:t>increasing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order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by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weight</a:t>
            </a:r>
            <a:r>
              <a:rPr lang="es-ES" sz="2400" dirty="0" smtClean="0">
                <a:latin typeface="Arial Narrow"/>
                <a:cs typeface="Arial Narrow"/>
              </a:rPr>
              <a:t> w</a:t>
            </a:r>
          </a:p>
          <a:p>
            <a:pPr marL="342900" indent="-342900">
              <a:buAutoNum type="arabicParenR"/>
            </a:pPr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For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each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ordered</a:t>
            </a:r>
            <a:r>
              <a:rPr lang="es-ES" sz="2400" dirty="0" smtClean="0">
                <a:latin typeface="Arial Narrow"/>
                <a:cs typeface="Arial Narrow"/>
              </a:rPr>
              <a:t> set:</a:t>
            </a: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if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joins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two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different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forests</a:t>
            </a:r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Join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these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forests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smtClean="0">
                <a:latin typeface="Arial Narrow"/>
                <a:cs typeface="Arial Narrow"/>
              </a:rPr>
              <a:t>in a single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endParaRPr lang="es-ES" sz="2400" dirty="0" smtClean="0">
              <a:latin typeface="Arial Narrow"/>
              <a:cs typeface="Arial Narrow"/>
            </a:endParaRPr>
          </a:p>
        </p:txBody>
      </p:sp>
      <p:sp>
        <p:nvSpPr>
          <p:cNvPr id="8" name="Llamada rectangular 7"/>
          <p:cNvSpPr/>
          <p:nvPr/>
        </p:nvSpPr>
        <p:spPr>
          <a:xfrm>
            <a:off x="4885763" y="3839884"/>
            <a:ext cx="4258235" cy="448235"/>
          </a:xfrm>
          <a:prstGeom prst="wedgeRectCallout">
            <a:avLst>
              <a:gd name="adj1" fmla="val -42932"/>
              <a:gd name="adj2" fmla="val -97724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_tradnl" dirty="0" smtClean="0">
                <a:latin typeface="Consolas"/>
                <a:cs typeface="Consolas"/>
              </a:rPr>
              <a:t>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9" name="Llamada rectangular 8"/>
          <p:cNvSpPr/>
          <p:nvPr/>
        </p:nvSpPr>
        <p:spPr>
          <a:xfrm>
            <a:off x="3615765" y="5187577"/>
            <a:ext cx="5528236" cy="1670423"/>
          </a:xfrm>
          <a:prstGeom prst="wedgeRectCallout">
            <a:avLst>
              <a:gd name="adj1" fmla="val -69959"/>
              <a:gd name="adj2" fmla="val -48481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_tradnl" b="1" dirty="0" err="1">
                <a:latin typeface="Consolas"/>
                <a:cs typeface="Consolas"/>
              </a:rPr>
              <a:t>f</a:t>
            </a:r>
            <a:r>
              <a:rPr lang="es-ES_tradnl" b="1" dirty="0" err="1" smtClean="0">
                <a:latin typeface="Consolas"/>
                <a:cs typeface="Consolas"/>
              </a:rPr>
              <a:t>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</a:t>
            </a:r>
            <a:r>
              <a:rPr lang="es-ES_tradnl" dirty="0">
                <a:latin typeface="Consolas"/>
                <a:cs typeface="Consolas"/>
                <a:sym typeface="Symbol"/>
              </a:rPr>
              <a:t>,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  <a:sym typeface="Symbol"/>
              </a:rPr>
              <a:t>	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" b="1" dirty="0">
              <a:latin typeface="Consolas"/>
              <a:cs typeface="Consolas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4138708" y="6021295"/>
            <a:ext cx="5005293" cy="324509"/>
          </a:xfrm>
          <a:prstGeom prst="rect">
            <a:avLst/>
          </a:prstGeom>
          <a:ln w="38100" cmpd="sng">
            <a:solidFill>
              <a:srgbClr val="FF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11" name="Conector recto de flecha 10"/>
          <p:cNvCxnSpPr>
            <a:stCxn id="10" idx="1"/>
          </p:cNvCxnSpPr>
          <p:nvPr/>
        </p:nvCxnSpPr>
        <p:spPr>
          <a:xfrm flipH="1" flipV="1">
            <a:off x="2853766" y="6170706"/>
            <a:ext cx="1284942" cy="1284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1822714" y="5986040"/>
            <a:ext cx="1031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Join</a:t>
            </a:r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forests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9110560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Last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lecture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-16433" y="826702"/>
            <a:ext cx="155002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err="1" smtClean="0">
                <a:latin typeface="Arial Narrow"/>
                <a:cs typeface="Arial Narrow"/>
              </a:rPr>
              <a:t>Heapsort</a:t>
            </a:r>
            <a:endParaRPr lang="es-ES" sz="3200" dirty="0" smtClean="0">
              <a:latin typeface="Arial Narrow"/>
              <a:cs typeface="Arial Narrow"/>
            </a:endParaRPr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341394"/>
              </p:ext>
            </p:extLst>
          </p:nvPr>
        </p:nvGraphicFramePr>
        <p:xfrm>
          <a:off x="504952" y="1727155"/>
          <a:ext cx="2771685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5955"/>
                <a:gridCol w="395955"/>
                <a:gridCol w="395955"/>
                <a:gridCol w="395955"/>
                <a:gridCol w="395955"/>
                <a:gridCol w="395955"/>
                <a:gridCol w="395955"/>
              </a:tblGrid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CuadroTexto 8"/>
          <p:cNvSpPr txBox="1"/>
          <p:nvPr/>
        </p:nvSpPr>
        <p:spPr>
          <a:xfrm>
            <a:off x="3449087" y="1727155"/>
            <a:ext cx="14414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UNSORTED ARRAY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graphicFrame>
        <p:nvGraphicFramePr>
          <p:cNvPr id="10" name="Tabla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2028502"/>
              </p:ext>
            </p:extLst>
          </p:nvPr>
        </p:nvGraphicFramePr>
        <p:xfrm>
          <a:off x="504952" y="2475391"/>
          <a:ext cx="2771685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5955"/>
                <a:gridCol w="395955"/>
                <a:gridCol w="395955"/>
                <a:gridCol w="395955"/>
                <a:gridCol w="395955"/>
                <a:gridCol w="395955"/>
                <a:gridCol w="395955"/>
              </a:tblGrid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CuadroTexto 10"/>
          <p:cNvSpPr txBox="1"/>
          <p:nvPr/>
        </p:nvSpPr>
        <p:spPr>
          <a:xfrm>
            <a:off x="3449087" y="2475391"/>
            <a:ext cx="958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MAX-HEAP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graphicFrame>
        <p:nvGraphicFramePr>
          <p:cNvPr id="12" name="Tabla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7019015"/>
              </p:ext>
            </p:extLst>
          </p:nvPr>
        </p:nvGraphicFramePr>
        <p:xfrm>
          <a:off x="504952" y="5142035"/>
          <a:ext cx="2771685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5955"/>
                <a:gridCol w="395955"/>
                <a:gridCol w="395955"/>
                <a:gridCol w="395955"/>
                <a:gridCol w="395955"/>
                <a:gridCol w="395955"/>
                <a:gridCol w="395955"/>
              </a:tblGrid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3" name="Tab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825331"/>
              </p:ext>
            </p:extLst>
          </p:nvPr>
        </p:nvGraphicFramePr>
        <p:xfrm>
          <a:off x="504952" y="3180987"/>
          <a:ext cx="2771685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5955"/>
                <a:gridCol w="395955"/>
                <a:gridCol w="395955"/>
                <a:gridCol w="395955"/>
                <a:gridCol w="395955"/>
                <a:gridCol w="395955"/>
                <a:gridCol w="395955"/>
              </a:tblGrid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4" name="CuadroTexto 13"/>
          <p:cNvSpPr txBox="1"/>
          <p:nvPr/>
        </p:nvSpPr>
        <p:spPr>
          <a:xfrm>
            <a:off x="3449087" y="3180987"/>
            <a:ext cx="2344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EXTRACT-MAX! &amp; COPY AT END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graphicFrame>
        <p:nvGraphicFramePr>
          <p:cNvPr id="15" name="Tabla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3927966"/>
              </p:ext>
            </p:extLst>
          </p:nvPr>
        </p:nvGraphicFramePr>
        <p:xfrm>
          <a:off x="504952" y="4002147"/>
          <a:ext cx="2771685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5955"/>
                <a:gridCol w="395955"/>
                <a:gridCol w="395955"/>
                <a:gridCol w="395955"/>
                <a:gridCol w="395955"/>
                <a:gridCol w="395955"/>
                <a:gridCol w="395955"/>
              </a:tblGrid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9C3"/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6" name="CuadroTexto 15"/>
          <p:cNvSpPr txBox="1"/>
          <p:nvPr/>
        </p:nvSpPr>
        <p:spPr>
          <a:xfrm>
            <a:off x="3449087" y="4002147"/>
            <a:ext cx="2520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EXTRACT-MAX! &amp; COPY AT END-1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cxnSp>
        <p:nvCxnSpPr>
          <p:cNvPr id="17" name="Conector recto de flecha 16"/>
          <p:cNvCxnSpPr/>
          <p:nvPr/>
        </p:nvCxnSpPr>
        <p:spPr>
          <a:xfrm>
            <a:off x="1897001" y="2097995"/>
            <a:ext cx="0" cy="35914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/>
          <p:cNvCxnSpPr/>
          <p:nvPr/>
        </p:nvCxnSpPr>
        <p:spPr>
          <a:xfrm>
            <a:off x="1908299" y="2830555"/>
            <a:ext cx="0" cy="359149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Cerrar llave 19"/>
          <p:cNvSpPr/>
          <p:nvPr/>
        </p:nvSpPr>
        <p:spPr>
          <a:xfrm rot="5400000">
            <a:off x="3023776" y="3456626"/>
            <a:ext cx="125422" cy="380295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errar llave 20"/>
          <p:cNvSpPr/>
          <p:nvPr/>
        </p:nvSpPr>
        <p:spPr>
          <a:xfrm rot="5400000">
            <a:off x="1604871" y="2481759"/>
            <a:ext cx="144517" cy="2344358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CuadroTexto 21"/>
          <p:cNvSpPr txBox="1"/>
          <p:nvPr/>
        </p:nvSpPr>
        <p:spPr>
          <a:xfrm>
            <a:off x="2708207" y="3644076"/>
            <a:ext cx="979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Sorted</a:t>
            </a:r>
            <a:r>
              <a:rPr lang="es-ES" sz="1600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sz="16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array</a:t>
            </a:r>
            <a:endParaRPr lang="es-ES" sz="1600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sp>
        <p:nvSpPr>
          <p:cNvPr id="23" name="CuadroTexto 22"/>
          <p:cNvSpPr txBox="1"/>
          <p:nvPr/>
        </p:nvSpPr>
        <p:spPr>
          <a:xfrm>
            <a:off x="1386913" y="3664290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 err="1">
                <a:solidFill>
                  <a:srgbClr val="FF0000"/>
                </a:solidFill>
                <a:latin typeface="DIN Condensed Bold"/>
                <a:cs typeface="DIN Condensed Bold"/>
              </a:rPr>
              <a:t>H</a:t>
            </a:r>
            <a:r>
              <a:rPr lang="es-ES" sz="16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eap</a:t>
            </a:r>
            <a:endParaRPr lang="es-ES" sz="1600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sp>
        <p:nvSpPr>
          <p:cNvPr id="24" name="Cerrar llave 23"/>
          <p:cNvSpPr/>
          <p:nvPr/>
        </p:nvSpPr>
        <p:spPr>
          <a:xfrm rot="5400000">
            <a:off x="1418751" y="3485940"/>
            <a:ext cx="144519" cy="1972122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CuadroTexto 24"/>
          <p:cNvSpPr txBox="1"/>
          <p:nvPr/>
        </p:nvSpPr>
        <p:spPr>
          <a:xfrm>
            <a:off x="1261488" y="4482351"/>
            <a:ext cx="5052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 err="1">
                <a:solidFill>
                  <a:srgbClr val="FF0000"/>
                </a:solidFill>
                <a:latin typeface="DIN Condensed Bold"/>
                <a:cs typeface="DIN Condensed Bold"/>
              </a:rPr>
              <a:t>H</a:t>
            </a:r>
            <a:r>
              <a:rPr lang="es-ES" sz="16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eap</a:t>
            </a:r>
            <a:endParaRPr lang="es-ES" sz="1600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sp>
        <p:nvSpPr>
          <p:cNvPr id="26" name="Cerrar llave 25"/>
          <p:cNvSpPr/>
          <p:nvPr/>
        </p:nvSpPr>
        <p:spPr>
          <a:xfrm rot="5400000">
            <a:off x="2818031" y="4098399"/>
            <a:ext cx="125424" cy="729071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CuadroTexto 26"/>
          <p:cNvSpPr txBox="1"/>
          <p:nvPr/>
        </p:nvSpPr>
        <p:spPr>
          <a:xfrm>
            <a:off x="2406466" y="4458019"/>
            <a:ext cx="979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Sorted</a:t>
            </a:r>
            <a:r>
              <a:rPr lang="es-ES" sz="1600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sz="16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array</a:t>
            </a:r>
            <a:endParaRPr lang="es-ES" sz="1600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cxnSp>
        <p:nvCxnSpPr>
          <p:cNvPr id="28" name="Conector recto 27"/>
          <p:cNvCxnSpPr/>
          <p:nvPr/>
        </p:nvCxnSpPr>
        <p:spPr>
          <a:xfrm>
            <a:off x="1897001" y="4668012"/>
            <a:ext cx="11298" cy="407678"/>
          </a:xfrm>
          <a:prstGeom prst="line">
            <a:avLst/>
          </a:prstGeom>
          <a:ln>
            <a:solidFill>
              <a:srgbClr val="FF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errar llave 28"/>
          <p:cNvSpPr/>
          <p:nvPr/>
        </p:nvSpPr>
        <p:spPr>
          <a:xfrm rot="5400000">
            <a:off x="1828080" y="4234734"/>
            <a:ext cx="125426" cy="2771683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CuadroTexto 29"/>
          <p:cNvSpPr txBox="1"/>
          <p:nvPr/>
        </p:nvSpPr>
        <p:spPr>
          <a:xfrm>
            <a:off x="1386913" y="5604902"/>
            <a:ext cx="9797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Sorted</a:t>
            </a:r>
            <a:r>
              <a:rPr lang="es-ES" sz="1600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</a:t>
            </a:r>
            <a:r>
              <a:rPr lang="es-ES" sz="16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array</a:t>
            </a:r>
            <a:endParaRPr lang="es-ES" sz="1600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sp>
        <p:nvSpPr>
          <p:cNvPr id="31" name="Rectángulo 30"/>
          <p:cNvSpPr/>
          <p:nvPr/>
        </p:nvSpPr>
        <p:spPr>
          <a:xfrm>
            <a:off x="250843" y="2221945"/>
            <a:ext cx="5916700" cy="3674979"/>
          </a:xfrm>
          <a:prstGeom prst="rect">
            <a:avLst/>
          </a:prstGeom>
          <a:ln w="19050" cmpd="sng">
            <a:solidFill>
              <a:schemeClr val="tx1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CuadroTexto 31"/>
          <p:cNvSpPr txBox="1"/>
          <p:nvPr/>
        </p:nvSpPr>
        <p:spPr>
          <a:xfrm>
            <a:off x="6333778" y="3479624"/>
            <a:ext cx="9284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DIN Condensed Bold"/>
                <a:cs typeface="DIN Condensed Bold"/>
              </a:rPr>
              <a:t>HEAPSORT</a:t>
            </a:r>
            <a:endParaRPr lang="es-ES" dirty="0">
              <a:latin typeface="DIN Condensed Bold"/>
              <a:cs typeface="DIN Condensed Bold"/>
            </a:endParaRPr>
          </a:p>
        </p:txBody>
      </p:sp>
      <p:graphicFrame>
        <p:nvGraphicFramePr>
          <p:cNvPr id="33" name="Tabla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1218481"/>
              </p:ext>
            </p:extLst>
          </p:nvPr>
        </p:nvGraphicFramePr>
        <p:xfrm>
          <a:off x="504949" y="6235230"/>
          <a:ext cx="2771685" cy="3708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95955"/>
                <a:gridCol w="395955"/>
                <a:gridCol w="395955"/>
                <a:gridCol w="395955"/>
                <a:gridCol w="395955"/>
                <a:gridCol w="395955"/>
                <a:gridCol w="395955"/>
              </a:tblGrid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9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34" name="CuadroTexto 33"/>
          <p:cNvSpPr txBox="1"/>
          <p:nvPr/>
        </p:nvSpPr>
        <p:spPr>
          <a:xfrm>
            <a:off x="3449084" y="6235230"/>
            <a:ext cx="2723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SORTED ARRAY (ASCENDING ORDER)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cxnSp>
        <p:nvCxnSpPr>
          <p:cNvPr id="35" name="Conector recto de flecha 34"/>
          <p:cNvCxnSpPr>
            <a:endCxn id="33" idx="0"/>
          </p:cNvCxnSpPr>
          <p:nvPr/>
        </p:nvCxnSpPr>
        <p:spPr>
          <a:xfrm>
            <a:off x="1872129" y="5896924"/>
            <a:ext cx="18662" cy="33830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uadroTexto 35"/>
          <p:cNvSpPr txBox="1"/>
          <p:nvPr/>
        </p:nvSpPr>
        <p:spPr>
          <a:xfrm>
            <a:off x="1904265" y="2171989"/>
            <a:ext cx="1073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BUILD-HEAP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cxnSp>
        <p:nvCxnSpPr>
          <p:cNvPr id="37" name="Conector recto 36"/>
          <p:cNvCxnSpPr/>
          <p:nvPr/>
        </p:nvCxnSpPr>
        <p:spPr>
          <a:xfrm>
            <a:off x="4048309" y="4498650"/>
            <a:ext cx="11298" cy="796563"/>
          </a:xfrm>
          <a:prstGeom prst="line">
            <a:avLst/>
          </a:prstGeom>
          <a:ln>
            <a:solidFill>
              <a:srgbClr val="FF0000"/>
            </a:solidFill>
            <a:prstDash val="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9398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</p:spTree>
    <p:extLst>
      <p:ext uri="{BB962C8B-B14F-4D97-AF65-F5344CB8AC3E}">
        <p14:creationId xmlns:p14="http://schemas.microsoft.com/office/powerpoint/2010/main" val="1322371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1135529"/>
            <a:ext cx="6057593" cy="283883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02285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1419408"/>
            <a:ext cx="6057593" cy="283883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1488570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1688346"/>
            <a:ext cx="6057593" cy="283883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855011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1972225"/>
            <a:ext cx="6057593" cy="866599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2249334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{J},{K},{L},{M},{N} 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107412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2794000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2249334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{J},{K},{L},{M},{N} 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</p:spTree>
    <p:extLst>
      <p:ext uri="{BB962C8B-B14F-4D97-AF65-F5344CB8AC3E}">
        <p14:creationId xmlns:p14="http://schemas.microsoft.com/office/powerpoint/2010/main" val="28110689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3062938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2249334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{J},{K},{L},{M},{N} 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sp>
        <p:nvSpPr>
          <p:cNvPr id="6" name="Elipse 5"/>
          <p:cNvSpPr/>
          <p:nvPr/>
        </p:nvSpPr>
        <p:spPr>
          <a:xfrm>
            <a:off x="6579187" y="2755126"/>
            <a:ext cx="515435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850193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3346817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2249334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{J},{K},{L},{M},{N} 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sp>
        <p:nvSpPr>
          <p:cNvPr id="6" name="Elipse 5"/>
          <p:cNvSpPr/>
          <p:nvPr/>
        </p:nvSpPr>
        <p:spPr>
          <a:xfrm>
            <a:off x="6579187" y="2755126"/>
            <a:ext cx="515435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8" name="Conector recto de flecha 7"/>
          <p:cNvCxnSpPr/>
          <p:nvPr/>
        </p:nvCxnSpPr>
        <p:spPr>
          <a:xfrm>
            <a:off x="7425765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/>
          <p:cNvCxnSpPr/>
          <p:nvPr/>
        </p:nvCxnSpPr>
        <p:spPr>
          <a:xfrm>
            <a:off x="8444622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0357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3615755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2249334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{J},{K},{L},{M},{N} 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sp>
        <p:nvSpPr>
          <p:cNvPr id="6" name="Elipse 5"/>
          <p:cNvSpPr/>
          <p:nvPr/>
        </p:nvSpPr>
        <p:spPr>
          <a:xfrm>
            <a:off x="6579187" y="2755126"/>
            <a:ext cx="515435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737278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3884693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2108269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{J},</a:t>
            </a:r>
            <a:r>
              <a:rPr lang="es-ES" b="1" dirty="0" smtClean="0">
                <a:solidFill>
                  <a:srgbClr val="FF0000"/>
                </a:solidFill>
              </a:rPr>
              <a:t>{K,N}</a:t>
            </a:r>
            <a:r>
              <a:rPr lang="es-ES" dirty="0" smtClean="0"/>
              <a:t>,{L},{M}}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439437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How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much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do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you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remember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?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38" name="Imagen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362200"/>
            <a:ext cx="38100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397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4168572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2108269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{J},{K,N},{L},{M}}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942552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3066750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2108269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{J},{K,N},{L},{M}}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sp>
        <p:nvSpPr>
          <p:cNvPr id="41" name="Elipse 40"/>
          <p:cNvSpPr/>
          <p:nvPr/>
        </p:nvSpPr>
        <p:spPr>
          <a:xfrm>
            <a:off x="7132004" y="2755126"/>
            <a:ext cx="515435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9817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3350629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2108269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{J},{K,N},{L},{M}}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sp>
        <p:nvSpPr>
          <p:cNvPr id="41" name="Elipse 40"/>
          <p:cNvSpPr/>
          <p:nvPr/>
        </p:nvSpPr>
        <p:spPr>
          <a:xfrm>
            <a:off x="7132004" y="2755126"/>
            <a:ext cx="515435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44" name="Conector recto de flecha 43"/>
          <p:cNvCxnSpPr/>
          <p:nvPr/>
        </p:nvCxnSpPr>
        <p:spPr>
          <a:xfrm>
            <a:off x="7425765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/>
          <p:cNvCxnSpPr/>
          <p:nvPr/>
        </p:nvCxnSpPr>
        <p:spPr>
          <a:xfrm>
            <a:off x="7129814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506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3888505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94155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</a:t>
            </a:r>
            <a:r>
              <a:rPr lang="es-ES" b="1" dirty="0" smtClean="0">
                <a:solidFill>
                  <a:srgbClr val="FF0000"/>
                </a:solidFill>
              </a:rPr>
              <a:t> {J,K,N}</a:t>
            </a:r>
            <a:r>
              <a:rPr lang="es-ES" dirty="0" smtClean="0"/>
              <a:t>,{L},{M}}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54036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4172384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94155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</a:t>
            </a:r>
            <a:r>
              <a:rPr lang="es-ES" b="1" dirty="0" smtClean="0">
                <a:solidFill>
                  <a:srgbClr val="FF0000"/>
                </a:solidFill>
              </a:rPr>
              <a:t> {J,K,N}</a:t>
            </a:r>
            <a:r>
              <a:rPr lang="es-ES" dirty="0" smtClean="0"/>
              <a:t>,{L},{M}}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083378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3055621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94155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{J,K,N},{L},{M}}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41" name="Elipse 40"/>
          <p:cNvSpPr/>
          <p:nvPr/>
        </p:nvSpPr>
        <p:spPr>
          <a:xfrm>
            <a:off x="7774467" y="2755126"/>
            <a:ext cx="515435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43168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3339500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94155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{J,K,N},{L},{M}}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4" name="Conector recto de flecha 43"/>
          <p:cNvCxnSpPr/>
          <p:nvPr/>
        </p:nvCxnSpPr>
        <p:spPr>
          <a:xfrm>
            <a:off x="8145606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cto de flecha 44"/>
          <p:cNvCxnSpPr/>
          <p:nvPr/>
        </p:nvCxnSpPr>
        <p:spPr>
          <a:xfrm>
            <a:off x="7458516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Elipse 47"/>
          <p:cNvSpPr/>
          <p:nvPr/>
        </p:nvSpPr>
        <p:spPr>
          <a:xfrm>
            <a:off x="7774467" y="2755126"/>
            <a:ext cx="515435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3721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3623379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94155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{J,K,N},{L},{M}}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48" name="Elipse 47"/>
          <p:cNvSpPr/>
          <p:nvPr/>
        </p:nvSpPr>
        <p:spPr>
          <a:xfrm>
            <a:off x="7774467" y="2755126"/>
            <a:ext cx="515435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341306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3877376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80049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</a:t>
            </a:r>
            <a:r>
              <a:rPr lang="es-ES" b="1" dirty="0" smtClean="0">
                <a:solidFill>
                  <a:srgbClr val="FF0000"/>
                </a:solidFill>
              </a:rPr>
              <a:t>{J,K,N,M}</a:t>
            </a:r>
            <a:r>
              <a:rPr lang="es-ES" dirty="0" smtClean="0"/>
              <a:t>,{L}}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865154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4176196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80049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 {J,K,N,M},{L}}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39696300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Outline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0" y="1698706"/>
            <a:ext cx="3441968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rgbClr val="BFBFBF"/>
                </a:solidFill>
                <a:latin typeface="Arial Narrow"/>
                <a:cs typeface="Arial Narrow"/>
              </a:rPr>
              <a:t>Review</a:t>
            </a:r>
            <a:r>
              <a:rPr lang="es-ES" sz="3200" dirty="0" smtClean="0">
                <a:solidFill>
                  <a:srgbClr val="BFBFBF"/>
                </a:solidFill>
                <a:latin typeface="Arial Narrow"/>
                <a:cs typeface="Arial Narrow"/>
              </a:rPr>
              <a:t> of </a:t>
            </a:r>
            <a:r>
              <a:rPr lang="es-ES" sz="3200" dirty="0" err="1" smtClean="0">
                <a:solidFill>
                  <a:srgbClr val="BFBFBF"/>
                </a:solidFill>
                <a:latin typeface="Arial Narrow"/>
                <a:cs typeface="Arial Narrow"/>
              </a:rPr>
              <a:t>last</a:t>
            </a:r>
            <a:r>
              <a:rPr lang="es-ES" sz="3200" dirty="0" smtClean="0">
                <a:solidFill>
                  <a:srgbClr val="BFBFBF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BFBFBF"/>
                </a:solidFill>
                <a:latin typeface="Arial Narrow"/>
                <a:cs typeface="Arial Narrow"/>
              </a:rPr>
              <a:t>week</a:t>
            </a:r>
            <a:endParaRPr lang="es-ES" sz="3200" dirty="0" smtClean="0">
              <a:solidFill>
                <a:srgbClr val="BFBFBF"/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latin typeface="Arial Narrow"/>
                <a:cs typeface="Arial Narrow"/>
              </a:rPr>
              <a:t>Graphs</a:t>
            </a: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Spanning</a:t>
            </a:r>
            <a:r>
              <a:rPr lang="es-ES" sz="3200" dirty="0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trees</a:t>
            </a: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Path</a:t>
            </a:r>
            <a:r>
              <a:rPr lang="es-ES" sz="3200" dirty="0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finding</a:t>
            </a: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endParaRPr lang="es-ES" sz="3200" dirty="0" smtClean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663206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60205" y="3074374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82614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{J,K,N,M},{L}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4" name="Elipse 43"/>
          <p:cNvSpPr/>
          <p:nvPr/>
        </p:nvSpPr>
        <p:spPr>
          <a:xfrm>
            <a:off x="8354020" y="2755126"/>
            <a:ext cx="697874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19314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60205" y="3343312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82614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{J,K,N,M},{L}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4" name="Elipse 43"/>
          <p:cNvSpPr/>
          <p:nvPr/>
        </p:nvSpPr>
        <p:spPr>
          <a:xfrm>
            <a:off x="8354020" y="2755126"/>
            <a:ext cx="697874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45" name="Conector recto de flecha 44"/>
          <p:cNvCxnSpPr/>
          <p:nvPr/>
        </p:nvCxnSpPr>
        <p:spPr>
          <a:xfrm>
            <a:off x="7697376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/>
          <p:cNvCxnSpPr/>
          <p:nvPr/>
        </p:nvCxnSpPr>
        <p:spPr>
          <a:xfrm>
            <a:off x="7294165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494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60205" y="4165067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82614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{J,K,N,M},{L}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4" name="Elipse 43"/>
          <p:cNvSpPr/>
          <p:nvPr/>
        </p:nvSpPr>
        <p:spPr>
          <a:xfrm>
            <a:off x="8354020" y="2755126"/>
            <a:ext cx="697874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45" name="Conector recto de flecha 44"/>
          <p:cNvCxnSpPr/>
          <p:nvPr/>
        </p:nvCxnSpPr>
        <p:spPr>
          <a:xfrm>
            <a:off x="7697376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/>
          <p:cNvCxnSpPr/>
          <p:nvPr/>
        </p:nvCxnSpPr>
        <p:spPr>
          <a:xfrm>
            <a:off x="7294165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158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60205" y="3074374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82614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{J,K,N,M},{L}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4" name="Elipse 43"/>
          <p:cNvSpPr/>
          <p:nvPr/>
        </p:nvSpPr>
        <p:spPr>
          <a:xfrm>
            <a:off x="6245191" y="3024757"/>
            <a:ext cx="697874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35288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60205" y="3343312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82614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{J,K,N,M},{L}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4" name="Elipse 43"/>
          <p:cNvSpPr/>
          <p:nvPr/>
        </p:nvSpPr>
        <p:spPr>
          <a:xfrm>
            <a:off x="6245191" y="3024757"/>
            <a:ext cx="697874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45" name="Conector recto de flecha 44"/>
          <p:cNvCxnSpPr/>
          <p:nvPr/>
        </p:nvCxnSpPr>
        <p:spPr>
          <a:xfrm>
            <a:off x="8100783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/>
          <p:cNvCxnSpPr/>
          <p:nvPr/>
        </p:nvCxnSpPr>
        <p:spPr>
          <a:xfrm>
            <a:off x="7742400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0659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60205" y="3627191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826141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{J,K,N,M},{L}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4" name="Elipse 43"/>
          <p:cNvSpPr/>
          <p:nvPr/>
        </p:nvSpPr>
        <p:spPr>
          <a:xfrm>
            <a:off x="6245191" y="3024757"/>
            <a:ext cx="697874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50" name="Conector recto de flecha 49"/>
          <p:cNvCxnSpPr/>
          <p:nvPr/>
        </p:nvCxnSpPr>
        <p:spPr>
          <a:xfrm flipH="1">
            <a:off x="5593316" y="6597526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CuadroTexto 50"/>
          <p:cNvSpPr txBox="1"/>
          <p:nvPr/>
        </p:nvSpPr>
        <p:spPr>
          <a:xfrm>
            <a:off x="6127255" y="623457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873602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60205" y="3896129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71072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</a:t>
            </a:r>
            <a:r>
              <a:rPr lang="es-ES" b="1" dirty="0" smtClean="0">
                <a:solidFill>
                  <a:srgbClr val="FF0000"/>
                </a:solidFill>
              </a:rPr>
              <a:t>{J,K,N,M,L} 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cxnSp>
        <p:nvCxnSpPr>
          <p:cNvPr id="50" name="Conector recto de flecha 49"/>
          <p:cNvCxnSpPr/>
          <p:nvPr/>
        </p:nvCxnSpPr>
        <p:spPr>
          <a:xfrm flipH="1">
            <a:off x="5593316" y="6597526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CuadroTexto 50"/>
          <p:cNvSpPr txBox="1"/>
          <p:nvPr/>
        </p:nvSpPr>
        <p:spPr>
          <a:xfrm>
            <a:off x="6127255" y="623457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791978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60205" y="4165067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62095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{J,K,N,M,L}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cxnSp>
        <p:nvCxnSpPr>
          <p:cNvPr id="50" name="Conector recto de flecha 49"/>
          <p:cNvCxnSpPr/>
          <p:nvPr/>
        </p:nvCxnSpPr>
        <p:spPr>
          <a:xfrm flipH="1">
            <a:off x="5593316" y="6597526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CuadroTexto 50"/>
          <p:cNvSpPr txBox="1"/>
          <p:nvPr/>
        </p:nvSpPr>
        <p:spPr>
          <a:xfrm>
            <a:off x="6127255" y="623457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28908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60205" y="3051825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62095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{J,K,N,M,L}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4" name="Elipse 43"/>
          <p:cNvSpPr/>
          <p:nvPr/>
        </p:nvSpPr>
        <p:spPr>
          <a:xfrm>
            <a:off x="6872713" y="2994875"/>
            <a:ext cx="697874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50" name="Conector recto de flecha 49"/>
          <p:cNvCxnSpPr/>
          <p:nvPr/>
        </p:nvCxnSpPr>
        <p:spPr>
          <a:xfrm flipH="1">
            <a:off x="5593316" y="6597526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CuadroTexto 50"/>
          <p:cNvSpPr txBox="1"/>
          <p:nvPr/>
        </p:nvSpPr>
        <p:spPr>
          <a:xfrm>
            <a:off x="6127255" y="623457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987466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60205" y="3350645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62095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{J,K,N,M,L}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4" name="Elipse 43"/>
          <p:cNvSpPr/>
          <p:nvPr/>
        </p:nvSpPr>
        <p:spPr>
          <a:xfrm>
            <a:off x="6872713" y="2994875"/>
            <a:ext cx="697874" cy="322753"/>
          </a:xfrm>
          <a:prstGeom prst="ellipse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50" name="Conector recto de flecha 49"/>
          <p:cNvCxnSpPr/>
          <p:nvPr/>
        </p:nvCxnSpPr>
        <p:spPr>
          <a:xfrm flipH="1">
            <a:off x="5593316" y="6597526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CuadroTexto 50"/>
          <p:cNvSpPr txBox="1"/>
          <p:nvPr/>
        </p:nvSpPr>
        <p:spPr>
          <a:xfrm>
            <a:off x="6127255" y="623457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cxnSp>
        <p:nvCxnSpPr>
          <p:cNvPr id="45" name="Conector recto de flecha 44"/>
          <p:cNvCxnSpPr/>
          <p:nvPr/>
        </p:nvCxnSpPr>
        <p:spPr>
          <a:xfrm>
            <a:off x="7962713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/>
          <p:cNvCxnSpPr/>
          <p:nvPr/>
        </p:nvCxnSpPr>
        <p:spPr>
          <a:xfrm>
            <a:off x="7109563" y="2002104"/>
            <a:ext cx="0" cy="19843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7261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18676" y="6049613"/>
            <a:ext cx="9144001" cy="6463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600" dirty="0" err="1" smtClean="0">
                <a:latin typeface="Arial Narrow"/>
                <a:cs typeface="Arial Narrow"/>
              </a:rPr>
              <a:t>The</a:t>
            </a:r>
            <a:r>
              <a:rPr lang="es-ES" sz="3600" dirty="0" smtClean="0">
                <a:latin typeface="Arial Narrow"/>
                <a:cs typeface="Arial Narrow"/>
              </a:rPr>
              <a:t> </a:t>
            </a:r>
            <a:r>
              <a:rPr lang="es-ES" sz="3600" dirty="0" err="1" smtClean="0">
                <a:latin typeface="Arial Narrow"/>
                <a:cs typeface="Arial Narrow"/>
              </a:rPr>
              <a:t>Russian</a:t>
            </a:r>
            <a:r>
              <a:rPr lang="es-ES" sz="3600" dirty="0" smtClean="0">
                <a:latin typeface="Arial Narrow"/>
                <a:cs typeface="Arial Narrow"/>
              </a:rPr>
              <a:t> </a:t>
            </a:r>
            <a:r>
              <a:rPr lang="es-ES" sz="3600" dirty="0" err="1" smtClean="0">
                <a:latin typeface="Arial Narrow"/>
                <a:cs typeface="Arial Narrow"/>
              </a:rPr>
              <a:t>exclave</a:t>
            </a:r>
            <a:r>
              <a:rPr lang="es-ES" sz="3600" dirty="0" smtClean="0">
                <a:latin typeface="Arial Narrow"/>
                <a:cs typeface="Arial Narrow"/>
              </a:rPr>
              <a:t> of </a:t>
            </a:r>
            <a:r>
              <a:rPr lang="es-ES" sz="3600" dirty="0" err="1" smtClean="0">
                <a:latin typeface="Arial Narrow"/>
                <a:cs typeface="Arial Narrow"/>
              </a:rPr>
              <a:t>Kaliningrad</a:t>
            </a:r>
            <a:endParaRPr lang="es-ES" sz="3600" dirty="0">
              <a:latin typeface="Arial Narrow"/>
              <a:cs typeface="Arial Narrow"/>
            </a:endParaRPr>
          </a:p>
        </p:txBody>
      </p:sp>
      <p:pic>
        <p:nvPicPr>
          <p:cNvPr id="2" name="Imagen 1" descr="Screen Shot 2018-12-10 at 14.07.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44815"/>
            <a:ext cx="9144000" cy="4745879"/>
          </a:xfrm>
          <a:prstGeom prst="rect">
            <a:avLst/>
          </a:prstGeom>
        </p:spPr>
      </p:pic>
      <p:sp>
        <p:nvSpPr>
          <p:cNvPr id="3" name="Elipse 2"/>
          <p:cNvSpPr/>
          <p:nvPr/>
        </p:nvSpPr>
        <p:spPr>
          <a:xfrm>
            <a:off x="5751284" y="3247571"/>
            <a:ext cx="852715" cy="544286"/>
          </a:xfrm>
          <a:prstGeom prst="ellipse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A bit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history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1623924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4157468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62095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{J,K,N,M,L}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cxnSp>
        <p:nvCxnSpPr>
          <p:cNvPr id="50" name="Conector recto de flecha 49"/>
          <p:cNvCxnSpPr/>
          <p:nvPr/>
        </p:nvCxnSpPr>
        <p:spPr>
          <a:xfrm flipH="1">
            <a:off x="5593316" y="6597526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CuadroTexto 50"/>
          <p:cNvSpPr txBox="1"/>
          <p:nvPr/>
        </p:nvSpPr>
        <p:spPr>
          <a:xfrm>
            <a:off x="6127255" y="623457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71268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4441347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62095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{J,K,N,M,L}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cxnSp>
        <p:nvCxnSpPr>
          <p:cNvPr id="50" name="Conector recto de flecha 49"/>
          <p:cNvCxnSpPr/>
          <p:nvPr/>
        </p:nvCxnSpPr>
        <p:spPr>
          <a:xfrm flipH="1">
            <a:off x="5593316" y="6597526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CuadroTexto 50"/>
          <p:cNvSpPr txBox="1"/>
          <p:nvPr/>
        </p:nvSpPr>
        <p:spPr>
          <a:xfrm>
            <a:off x="6127255" y="623457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847423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59769" y="821769"/>
            <a:ext cx="6057593" cy="424731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KRUSKAL_MST(G)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(vs, {})</a:t>
            </a:r>
          </a:p>
          <a:p>
            <a:r>
              <a:rPr lang="es-ES" dirty="0" smtClean="0">
                <a:latin typeface="Consolas"/>
                <a:cs typeface="Consolas"/>
              </a:rPr>
              <a:t>	F&lt;- new </a:t>
            </a:r>
            <a:r>
              <a:rPr lang="es-ES" dirty="0" err="1" smtClean="0">
                <a:latin typeface="Consolas"/>
                <a:cs typeface="Consolas"/>
              </a:rPr>
              <a:t>DisjointSet</a:t>
            </a:r>
            <a:r>
              <a:rPr lang="es-ES" dirty="0" smtClean="0">
                <a:latin typeface="Consolas"/>
                <a:cs typeface="Consolas"/>
              </a:rPr>
              <a:t>()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for</a:t>
            </a:r>
            <a:r>
              <a:rPr lang="es-ES" b="1" dirty="0" smtClean="0">
                <a:latin typeface="Consolas"/>
                <a:cs typeface="Consolas"/>
              </a:rPr>
              <a:t> </a:t>
            </a:r>
            <a:r>
              <a:rPr lang="es-ES" dirty="0" smtClean="0">
                <a:latin typeface="Consolas"/>
                <a:cs typeface="Consolas"/>
              </a:rPr>
              <a:t>v </a:t>
            </a:r>
            <a:r>
              <a:rPr lang="es-ES_tradnl" dirty="0" smtClean="0">
                <a:sym typeface="Symbol"/>
              </a:rPr>
              <a:t>  vs </a:t>
            </a:r>
            <a:r>
              <a:rPr lang="es-ES_tradnl" b="1" dirty="0" smtClean="0">
                <a:sym typeface="Symbol"/>
              </a:rPr>
              <a:t>do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MAKE-SET(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F,v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b="1" dirty="0" smtClean="0">
                <a:latin typeface="Consolas"/>
                <a:cs typeface="Consolas"/>
                <a:sym typeface="Symbol"/>
              </a:rPr>
              <a:t>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end</a:t>
            </a:r>
            <a:r>
              <a:rPr lang="es-ES_tradnl" b="1" dirty="0" smtClean="0">
                <a:latin typeface="Consolas"/>
                <a:cs typeface="Consolas"/>
                <a:sym typeface="Symbol"/>
              </a:rPr>
              <a:t>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for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L&lt;- </a:t>
            </a:r>
            <a:r>
              <a:rPr lang="es-ES_tradnl" dirty="0" err="1" smtClean="0">
                <a:latin typeface="Consolas"/>
                <a:cs typeface="Consolas"/>
              </a:rPr>
              <a:t>sort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edges</a:t>
            </a:r>
            <a:r>
              <a:rPr lang="es-ES_tradnl" dirty="0" smtClean="0">
                <a:latin typeface="Consolas"/>
                <a:cs typeface="Consolas"/>
              </a:rPr>
              <a:t>(G))</a:t>
            </a: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r>
              <a:rPr lang="es-ES_tradnl" dirty="0" smtClean="0">
                <a:latin typeface="Consolas"/>
                <a:cs typeface="Consolas"/>
              </a:rPr>
              <a:t> e </a:t>
            </a:r>
            <a:r>
              <a:rPr lang="es-ES_tradnl" dirty="0" smtClean="0">
                <a:sym typeface="Symbol"/>
              </a:rPr>
              <a:t> L </a:t>
            </a:r>
            <a:r>
              <a:rPr lang="es-ES_tradnl" b="1" dirty="0" smtClean="0">
                <a:sym typeface="Symbol"/>
              </a:rPr>
              <a:t>do</a:t>
            </a:r>
            <a:endParaRPr lang="es-ES_tradnl" dirty="0" smtClean="0"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if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 FIND(F,FROM(e)) ≠ FIND(F,TO(e)) </a:t>
            </a:r>
            <a:r>
              <a:rPr lang="es-ES_tradnl" b="1" dirty="0" err="1" smtClean="0">
                <a:latin typeface="Consolas"/>
                <a:cs typeface="Consolas"/>
                <a:sym typeface="Symbol"/>
              </a:rPr>
              <a:t>then</a:t>
            </a:r>
            <a:endParaRPr lang="es-ES_tradnl" b="1" dirty="0" smtClean="0">
              <a:latin typeface="Consolas"/>
              <a:cs typeface="Consolas"/>
              <a:sym typeface="Symbol"/>
            </a:endParaRP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addEdge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T,e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</a:p>
          <a:p>
            <a:r>
              <a:rPr lang="es-ES_tradnl" dirty="0" smtClean="0">
                <a:latin typeface="Consolas"/>
                <a:cs typeface="Consolas"/>
                <a:sym typeface="Symbol"/>
              </a:rPr>
              <a:t>			UNION(</a:t>
            </a:r>
            <a:r>
              <a:rPr lang="es-ES_tradnl" dirty="0" err="1" smtClean="0">
                <a:latin typeface="Consolas"/>
                <a:cs typeface="Consolas"/>
                <a:sym typeface="Symbol"/>
              </a:rPr>
              <a:t>F,e</a:t>
            </a:r>
            <a:r>
              <a:rPr lang="es-ES_tradnl" dirty="0" smtClean="0">
                <a:latin typeface="Consolas"/>
                <a:cs typeface="Consolas"/>
                <a:sym typeface="Symbol"/>
              </a:rPr>
              <a:t>)</a:t>
            </a:r>
            <a:r>
              <a:rPr lang="es-ES_tradnl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if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smtClean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for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dirty="0"/>
          </a:p>
        </p:txBody>
      </p:sp>
      <p:grpSp>
        <p:nvGrpSpPr>
          <p:cNvPr id="13" name="Agrupar 12"/>
          <p:cNvGrpSpPr/>
          <p:nvPr/>
        </p:nvGrpSpPr>
        <p:grpSpPr>
          <a:xfrm>
            <a:off x="132034" y="4994006"/>
            <a:ext cx="4287926" cy="1809969"/>
            <a:chOff x="2739129" y="835669"/>
            <a:chExt cx="4287926" cy="1809969"/>
          </a:xfrm>
        </p:grpSpPr>
        <p:sp>
          <p:nvSpPr>
            <p:cNvPr id="14" name="Elipse 13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5" name="Elipse 14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6" name="Elipse 15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7" name="Elipse 16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8" name="Elipse 17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Conector recto de flecha 18"/>
            <p:cNvCxnSpPr>
              <a:stCxn id="17" idx="6"/>
              <a:endCxn id="15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15" idx="4"/>
              <a:endCxn id="14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ector recto de flecha 20"/>
            <p:cNvCxnSpPr>
              <a:stCxn id="14" idx="2"/>
              <a:endCxn id="16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ctor recto de flecha 21"/>
            <p:cNvCxnSpPr>
              <a:stCxn id="16" idx="0"/>
              <a:endCxn id="17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recto de flecha 22"/>
            <p:cNvCxnSpPr>
              <a:stCxn id="18" idx="2"/>
              <a:endCxn id="15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ctor recto de flecha 23"/>
            <p:cNvCxnSpPr>
              <a:stCxn id="14" idx="6"/>
              <a:endCxn id="18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7" name="CuadroTexto 26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8" name="CuadroTexto 27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9" name="CuadroTexto 28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30" name="CuadroTexto 29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" name="CuadroTexto 3"/>
          <p:cNvSpPr txBox="1"/>
          <p:nvPr/>
        </p:nvSpPr>
        <p:spPr>
          <a:xfrm>
            <a:off x="3720582" y="5091725"/>
            <a:ext cx="4134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 smtClean="0"/>
              <a:t>G</a:t>
            </a:r>
            <a:endParaRPr lang="es-ES" sz="2800" b="1" dirty="0"/>
          </a:p>
        </p:txBody>
      </p:sp>
      <p:sp>
        <p:nvSpPr>
          <p:cNvPr id="5" name="Rectángulo 4"/>
          <p:cNvSpPr/>
          <p:nvPr/>
        </p:nvSpPr>
        <p:spPr>
          <a:xfrm>
            <a:off x="59769" y="4740167"/>
            <a:ext cx="6057593" cy="273136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CuadroTexto 30"/>
          <p:cNvSpPr txBox="1"/>
          <p:nvPr/>
        </p:nvSpPr>
        <p:spPr>
          <a:xfrm>
            <a:off x="6594128" y="1094007"/>
            <a:ext cx="150665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v</a:t>
            </a:r>
            <a:r>
              <a:rPr lang="es-ES" dirty="0" smtClean="0"/>
              <a:t>s={J,K,L,M,N}</a:t>
            </a:r>
            <a:endParaRPr lang="es-ES" dirty="0"/>
          </a:p>
        </p:txBody>
      </p:sp>
      <p:sp>
        <p:nvSpPr>
          <p:cNvPr id="32" name="Elipse 31"/>
          <p:cNvSpPr/>
          <p:nvPr/>
        </p:nvSpPr>
        <p:spPr>
          <a:xfrm>
            <a:off x="710956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33" name="Elipse 32"/>
          <p:cNvSpPr/>
          <p:nvPr/>
        </p:nvSpPr>
        <p:spPr>
          <a:xfrm>
            <a:off x="710956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4" name="Elipse 33"/>
          <p:cNvSpPr/>
          <p:nvPr/>
        </p:nvSpPr>
        <p:spPr>
          <a:xfrm>
            <a:off x="5100673" y="634159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5100673" y="5147301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36" name="Elipse 35"/>
          <p:cNvSpPr/>
          <p:nvPr/>
        </p:nvSpPr>
        <p:spPr>
          <a:xfrm>
            <a:off x="8651357" y="56769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7" name="CuadroTexto 36"/>
          <p:cNvSpPr txBox="1"/>
          <p:nvPr/>
        </p:nvSpPr>
        <p:spPr>
          <a:xfrm>
            <a:off x="8444622" y="4885691"/>
            <a:ext cx="364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b="1" dirty="0"/>
              <a:t>T</a:t>
            </a:r>
          </a:p>
        </p:txBody>
      </p:sp>
      <p:sp>
        <p:nvSpPr>
          <p:cNvPr id="38" name="CuadroTexto 37"/>
          <p:cNvSpPr txBox="1"/>
          <p:nvPr/>
        </p:nvSpPr>
        <p:spPr>
          <a:xfrm>
            <a:off x="6594128" y="2200537"/>
            <a:ext cx="162095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F</a:t>
            </a:r>
            <a:r>
              <a:rPr lang="es-ES" dirty="0" smtClean="0">
                <a:solidFill>
                  <a:srgbClr val="000000"/>
                </a:solidFill>
              </a:rPr>
              <a:t>={ {J,K,N,M,L}</a:t>
            </a:r>
            <a:r>
              <a:rPr lang="es-ES" dirty="0" smtClean="0"/>
              <a:t>}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6594128" y="1632772"/>
            <a:ext cx="556563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F</a:t>
            </a:r>
            <a:r>
              <a:rPr lang="es-ES" dirty="0" smtClean="0"/>
              <a:t>={}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6195288" y="2740185"/>
            <a:ext cx="2948712" cy="58477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s-ES" sz="1600" dirty="0" smtClean="0"/>
              <a:t>L={(K,N,1),(J,K,2),(M,N,4),(K,M,6),(L,M,8),(J,L,10) }</a:t>
            </a:r>
            <a:endParaRPr lang="es-ES" sz="1600" dirty="0"/>
          </a:p>
        </p:txBody>
      </p:sp>
      <p:cxnSp>
        <p:nvCxnSpPr>
          <p:cNvPr id="42" name="Conector recto de flecha 41"/>
          <p:cNvCxnSpPr/>
          <p:nvPr/>
        </p:nvCxnSpPr>
        <p:spPr>
          <a:xfrm flipH="1" flipV="1">
            <a:off x="7602206" y="5412127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7962713" y="52944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/>
          <p:nvPr/>
        </p:nvCxnSpPr>
        <p:spPr>
          <a:xfrm>
            <a:off x="5593316" y="541457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CuadroTexto 46"/>
          <p:cNvSpPr txBox="1"/>
          <p:nvPr/>
        </p:nvSpPr>
        <p:spPr>
          <a:xfrm>
            <a:off x="6001831" y="50452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cxnSp>
        <p:nvCxnSpPr>
          <p:cNvPr id="41" name="Conector recto de flecha 40"/>
          <p:cNvCxnSpPr/>
          <p:nvPr/>
        </p:nvCxnSpPr>
        <p:spPr>
          <a:xfrm flipV="1">
            <a:off x="7602206" y="6100511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CuadroTexto 48"/>
          <p:cNvSpPr txBox="1"/>
          <p:nvPr/>
        </p:nvSpPr>
        <p:spPr>
          <a:xfrm>
            <a:off x="7962713" y="62615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cxnSp>
        <p:nvCxnSpPr>
          <p:cNvPr id="50" name="Conector recto de flecha 49"/>
          <p:cNvCxnSpPr/>
          <p:nvPr/>
        </p:nvCxnSpPr>
        <p:spPr>
          <a:xfrm flipH="1">
            <a:off x="5593316" y="6597526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CuadroTexto 50"/>
          <p:cNvSpPr txBox="1"/>
          <p:nvPr/>
        </p:nvSpPr>
        <p:spPr>
          <a:xfrm>
            <a:off x="6127255" y="623457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268695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Quick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learning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check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What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is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the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next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edge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to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add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by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Kruskal’s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?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8" name="Elipse 7"/>
          <p:cNvSpPr/>
          <p:nvPr/>
        </p:nvSpPr>
        <p:spPr>
          <a:xfrm>
            <a:off x="2112148" y="238309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112148" y="118880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10" name="Elipse 9"/>
          <p:cNvSpPr/>
          <p:nvPr/>
        </p:nvSpPr>
        <p:spPr>
          <a:xfrm>
            <a:off x="604954" y="238309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" name="Elipse 11"/>
          <p:cNvSpPr/>
          <p:nvPr/>
        </p:nvSpPr>
        <p:spPr>
          <a:xfrm>
            <a:off x="604954" y="118880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>
            <a:stCxn id="12" idx="6"/>
            <a:endCxn id="9" idx="2"/>
          </p:cNvCxnSpPr>
          <p:nvPr/>
        </p:nvCxnSpPr>
        <p:spPr>
          <a:xfrm>
            <a:off x="1097597" y="1435153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>
            <a:off x="2358470" y="1681499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>
            <a:stCxn id="8" idx="2"/>
            <a:endCxn id="10" idx="6"/>
          </p:cNvCxnSpPr>
          <p:nvPr/>
        </p:nvCxnSpPr>
        <p:spPr>
          <a:xfrm flipH="1">
            <a:off x="1097597" y="2629444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>
            <a:stCxn id="10" idx="0"/>
            <a:endCxn id="12" idx="4"/>
          </p:cNvCxnSpPr>
          <p:nvPr/>
        </p:nvCxnSpPr>
        <p:spPr>
          <a:xfrm flipV="1">
            <a:off x="851276" y="1681499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479656" y="181966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 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480706" y="229630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2112148" y="188238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3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402614" y="169771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22" name="Conector recto de flecha 21"/>
          <p:cNvCxnSpPr>
            <a:stCxn id="12" idx="5"/>
            <a:endCxn id="8" idx="1"/>
          </p:cNvCxnSpPr>
          <p:nvPr/>
        </p:nvCxnSpPr>
        <p:spPr>
          <a:xfrm>
            <a:off x="1025451" y="1609346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Elipse 22"/>
          <p:cNvSpPr/>
          <p:nvPr/>
        </p:nvSpPr>
        <p:spPr>
          <a:xfrm>
            <a:off x="3633848" y="238309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4" name="Elipse 23"/>
          <p:cNvSpPr/>
          <p:nvPr/>
        </p:nvSpPr>
        <p:spPr>
          <a:xfrm>
            <a:off x="3633848" y="118880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5" name="Conector recto de flecha 24"/>
          <p:cNvCxnSpPr>
            <a:endCxn id="24" idx="2"/>
          </p:cNvCxnSpPr>
          <p:nvPr/>
        </p:nvCxnSpPr>
        <p:spPr>
          <a:xfrm>
            <a:off x="2619297" y="1435153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>
            <a:stCxn id="24" idx="4"/>
            <a:endCxn id="23" idx="0"/>
          </p:cNvCxnSpPr>
          <p:nvPr/>
        </p:nvCxnSpPr>
        <p:spPr>
          <a:xfrm>
            <a:off x="3880170" y="1681499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stCxn id="23" idx="2"/>
          </p:cNvCxnSpPr>
          <p:nvPr/>
        </p:nvCxnSpPr>
        <p:spPr>
          <a:xfrm flipH="1">
            <a:off x="2619297" y="2629444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uadroTexto 27"/>
          <p:cNvSpPr txBox="1"/>
          <p:nvPr/>
        </p:nvSpPr>
        <p:spPr>
          <a:xfrm>
            <a:off x="2949422" y="111286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3002406" y="229630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3821984" y="188238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cxnSp>
        <p:nvCxnSpPr>
          <p:cNvPr id="31" name="Conector recto de flecha 30"/>
          <p:cNvCxnSpPr>
            <a:endCxn id="23" idx="1"/>
          </p:cNvCxnSpPr>
          <p:nvPr/>
        </p:nvCxnSpPr>
        <p:spPr>
          <a:xfrm>
            <a:off x="2547151" y="1609346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uadroTexto 31"/>
          <p:cNvSpPr txBox="1"/>
          <p:nvPr/>
        </p:nvSpPr>
        <p:spPr>
          <a:xfrm>
            <a:off x="3100252" y="172907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1402614" y="106582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80222" y="1065821"/>
            <a:ext cx="411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smtClean="0"/>
              <a:t>G</a:t>
            </a:r>
            <a:endParaRPr lang="es-ES" sz="2800" dirty="0"/>
          </a:p>
        </p:txBody>
      </p:sp>
      <p:sp>
        <p:nvSpPr>
          <p:cNvPr id="6" name="CuadroTexto 5"/>
          <p:cNvSpPr txBox="1"/>
          <p:nvPr/>
        </p:nvSpPr>
        <p:spPr>
          <a:xfrm>
            <a:off x="1159992" y="3391647"/>
            <a:ext cx="14927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lphaLcParenR"/>
            </a:pPr>
            <a:r>
              <a:rPr lang="es-ES" sz="2400" dirty="0" smtClean="0"/>
              <a:t>(B,E,3)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400" dirty="0" smtClean="0"/>
              <a:t>(A,D,6)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400" dirty="0" smtClean="0"/>
              <a:t>(B,C,4)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400" dirty="0" smtClean="0"/>
              <a:t>(E,F,5)</a:t>
            </a:r>
            <a:endParaRPr lang="es-ES" sz="2400" dirty="0"/>
          </a:p>
        </p:txBody>
      </p:sp>
      <p:sp>
        <p:nvSpPr>
          <p:cNvPr id="34" name="Elipse 33"/>
          <p:cNvSpPr/>
          <p:nvPr/>
        </p:nvSpPr>
        <p:spPr>
          <a:xfrm>
            <a:off x="6746901" y="2321820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6746901" y="1174569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5239707" y="2321820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37" name="Elipse 36"/>
          <p:cNvSpPr/>
          <p:nvPr/>
        </p:nvSpPr>
        <p:spPr>
          <a:xfrm>
            <a:off x="5239707" y="1174569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38" name="Conector recto de flecha 37"/>
          <p:cNvCxnSpPr>
            <a:stCxn id="37" idx="6"/>
            <a:endCxn id="35" idx="2"/>
          </p:cNvCxnSpPr>
          <p:nvPr/>
        </p:nvCxnSpPr>
        <p:spPr>
          <a:xfrm>
            <a:off x="5732350" y="1420915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/>
          <p:nvPr/>
        </p:nvCxnSpPr>
        <p:spPr>
          <a:xfrm>
            <a:off x="6993223" y="1620221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4" idx="2"/>
            <a:endCxn id="36" idx="6"/>
          </p:cNvCxnSpPr>
          <p:nvPr/>
        </p:nvCxnSpPr>
        <p:spPr>
          <a:xfrm flipH="1">
            <a:off x="5732350" y="2568166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/>
          <p:cNvCxnSpPr>
            <a:stCxn id="36" idx="0"/>
            <a:endCxn id="37" idx="4"/>
          </p:cNvCxnSpPr>
          <p:nvPr/>
        </p:nvCxnSpPr>
        <p:spPr>
          <a:xfrm flipV="1">
            <a:off x="5486029" y="1667261"/>
            <a:ext cx="0" cy="65455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CuadroTexto 41"/>
          <p:cNvSpPr txBox="1"/>
          <p:nvPr/>
        </p:nvSpPr>
        <p:spPr>
          <a:xfrm>
            <a:off x="5114409" y="175838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 </a:t>
            </a:r>
            <a:endParaRPr lang="es-ES" dirty="0"/>
          </a:p>
        </p:txBody>
      </p:sp>
      <p:sp>
        <p:nvSpPr>
          <p:cNvPr id="43" name="CuadroTexto 42"/>
          <p:cNvSpPr txBox="1"/>
          <p:nvPr/>
        </p:nvSpPr>
        <p:spPr>
          <a:xfrm>
            <a:off x="6115459" y="223502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44" name="CuadroTexto 43"/>
          <p:cNvSpPr txBox="1"/>
          <p:nvPr/>
        </p:nvSpPr>
        <p:spPr>
          <a:xfrm>
            <a:off x="6746901" y="182110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3</a:t>
            </a:r>
            <a:endParaRPr lang="es-ES" dirty="0"/>
          </a:p>
        </p:txBody>
      </p:sp>
      <p:sp>
        <p:nvSpPr>
          <p:cNvPr id="45" name="CuadroTexto 44"/>
          <p:cNvSpPr txBox="1"/>
          <p:nvPr/>
        </p:nvSpPr>
        <p:spPr>
          <a:xfrm>
            <a:off x="6037367" y="163643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>
            <a:stCxn id="37" idx="5"/>
            <a:endCxn id="34" idx="1"/>
          </p:cNvCxnSpPr>
          <p:nvPr/>
        </p:nvCxnSpPr>
        <p:spPr>
          <a:xfrm>
            <a:off x="5660204" y="1595108"/>
            <a:ext cx="1158843" cy="798865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Elipse 46"/>
          <p:cNvSpPr/>
          <p:nvPr/>
        </p:nvSpPr>
        <p:spPr>
          <a:xfrm>
            <a:off x="8268601" y="2321820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48" name="Elipse 47"/>
          <p:cNvSpPr/>
          <p:nvPr/>
        </p:nvSpPr>
        <p:spPr>
          <a:xfrm>
            <a:off x="8268601" y="1174569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9" name="Conector recto de flecha 48"/>
          <p:cNvCxnSpPr>
            <a:endCxn id="48" idx="2"/>
          </p:cNvCxnSpPr>
          <p:nvPr/>
        </p:nvCxnSpPr>
        <p:spPr>
          <a:xfrm>
            <a:off x="7254050" y="1420915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/>
          <p:cNvCxnSpPr>
            <a:stCxn id="48" idx="4"/>
            <a:endCxn id="47" idx="0"/>
          </p:cNvCxnSpPr>
          <p:nvPr/>
        </p:nvCxnSpPr>
        <p:spPr>
          <a:xfrm>
            <a:off x="8514923" y="1667261"/>
            <a:ext cx="0" cy="65455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/>
          <p:cNvCxnSpPr>
            <a:stCxn id="47" idx="2"/>
          </p:cNvCxnSpPr>
          <p:nvPr/>
        </p:nvCxnSpPr>
        <p:spPr>
          <a:xfrm flipH="1">
            <a:off x="7254050" y="2568166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CuadroTexto 51"/>
          <p:cNvSpPr txBox="1"/>
          <p:nvPr/>
        </p:nvSpPr>
        <p:spPr>
          <a:xfrm>
            <a:off x="7584175" y="105158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53" name="CuadroTexto 52"/>
          <p:cNvSpPr txBox="1"/>
          <p:nvPr/>
        </p:nvSpPr>
        <p:spPr>
          <a:xfrm>
            <a:off x="7637159" y="223502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8456737" y="182110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cxnSp>
        <p:nvCxnSpPr>
          <p:cNvPr id="55" name="Conector recto de flecha 54"/>
          <p:cNvCxnSpPr>
            <a:endCxn id="47" idx="1"/>
          </p:cNvCxnSpPr>
          <p:nvPr/>
        </p:nvCxnSpPr>
        <p:spPr>
          <a:xfrm>
            <a:off x="7181904" y="1548068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CuadroTexto 55"/>
          <p:cNvSpPr txBox="1"/>
          <p:nvPr/>
        </p:nvSpPr>
        <p:spPr>
          <a:xfrm>
            <a:off x="7735005" y="166779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57" name="CuadroTexto 56"/>
          <p:cNvSpPr txBox="1"/>
          <p:nvPr/>
        </p:nvSpPr>
        <p:spPr>
          <a:xfrm>
            <a:off x="6037367" y="100454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58" name="CuadroTexto 57"/>
          <p:cNvSpPr txBox="1"/>
          <p:nvPr/>
        </p:nvSpPr>
        <p:spPr>
          <a:xfrm>
            <a:off x="4714975" y="1004543"/>
            <a:ext cx="359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1357764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Quick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learning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check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What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is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the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next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edge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to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add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by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Kruskal’s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?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8" name="Elipse 7"/>
          <p:cNvSpPr/>
          <p:nvPr/>
        </p:nvSpPr>
        <p:spPr>
          <a:xfrm>
            <a:off x="2112148" y="238309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112148" y="118880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10" name="Elipse 9"/>
          <p:cNvSpPr/>
          <p:nvPr/>
        </p:nvSpPr>
        <p:spPr>
          <a:xfrm>
            <a:off x="604954" y="238309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2" name="Elipse 11"/>
          <p:cNvSpPr/>
          <p:nvPr/>
        </p:nvSpPr>
        <p:spPr>
          <a:xfrm>
            <a:off x="604954" y="118880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>
            <a:stCxn id="12" idx="6"/>
            <a:endCxn id="9" idx="2"/>
          </p:cNvCxnSpPr>
          <p:nvPr/>
        </p:nvCxnSpPr>
        <p:spPr>
          <a:xfrm>
            <a:off x="1097597" y="1435153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/>
          <p:nvPr/>
        </p:nvCxnSpPr>
        <p:spPr>
          <a:xfrm>
            <a:off x="2358470" y="1681499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>
            <a:stCxn id="8" idx="2"/>
            <a:endCxn id="10" idx="6"/>
          </p:cNvCxnSpPr>
          <p:nvPr/>
        </p:nvCxnSpPr>
        <p:spPr>
          <a:xfrm flipH="1">
            <a:off x="1097597" y="2629444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>
            <a:stCxn id="10" idx="0"/>
            <a:endCxn id="12" idx="4"/>
          </p:cNvCxnSpPr>
          <p:nvPr/>
        </p:nvCxnSpPr>
        <p:spPr>
          <a:xfrm flipV="1">
            <a:off x="851276" y="1681499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479656" y="181966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 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480706" y="229630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2112148" y="188238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3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402614" y="169771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22" name="Conector recto de flecha 21"/>
          <p:cNvCxnSpPr>
            <a:stCxn id="12" idx="5"/>
            <a:endCxn id="8" idx="1"/>
          </p:cNvCxnSpPr>
          <p:nvPr/>
        </p:nvCxnSpPr>
        <p:spPr>
          <a:xfrm>
            <a:off x="1025451" y="1609346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Elipse 22"/>
          <p:cNvSpPr/>
          <p:nvPr/>
        </p:nvSpPr>
        <p:spPr>
          <a:xfrm>
            <a:off x="3633848" y="238309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4" name="Elipse 23"/>
          <p:cNvSpPr/>
          <p:nvPr/>
        </p:nvSpPr>
        <p:spPr>
          <a:xfrm>
            <a:off x="3633848" y="118880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5" name="Conector recto de flecha 24"/>
          <p:cNvCxnSpPr>
            <a:endCxn id="24" idx="2"/>
          </p:cNvCxnSpPr>
          <p:nvPr/>
        </p:nvCxnSpPr>
        <p:spPr>
          <a:xfrm>
            <a:off x="2619297" y="1435153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>
            <a:stCxn id="24" idx="4"/>
            <a:endCxn id="23" idx="0"/>
          </p:cNvCxnSpPr>
          <p:nvPr/>
        </p:nvCxnSpPr>
        <p:spPr>
          <a:xfrm>
            <a:off x="3880170" y="1681499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stCxn id="23" idx="2"/>
          </p:cNvCxnSpPr>
          <p:nvPr/>
        </p:nvCxnSpPr>
        <p:spPr>
          <a:xfrm flipH="1">
            <a:off x="2619297" y="2629444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uadroTexto 27"/>
          <p:cNvSpPr txBox="1"/>
          <p:nvPr/>
        </p:nvSpPr>
        <p:spPr>
          <a:xfrm>
            <a:off x="2949422" y="111286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3002406" y="229630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3821984" y="188238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cxnSp>
        <p:nvCxnSpPr>
          <p:cNvPr id="31" name="Conector recto de flecha 30"/>
          <p:cNvCxnSpPr>
            <a:endCxn id="23" idx="1"/>
          </p:cNvCxnSpPr>
          <p:nvPr/>
        </p:nvCxnSpPr>
        <p:spPr>
          <a:xfrm>
            <a:off x="2547151" y="1609346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CuadroTexto 31"/>
          <p:cNvSpPr txBox="1"/>
          <p:nvPr/>
        </p:nvSpPr>
        <p:spPr>
          <a:xfrm>
            <a:off x="3100252" y="172907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1402614" y="106582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80222" y="1065821"/>
            <a:ext cx="4111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 smtClean="0"/>
              <a:t>G</a:t>
            </a:r>
            <a:endParaRPr lang="es-ES" sz="2800" dirty="0"/>
          </a:p>
        </p:txBody>
      </p:sp>
      <p:sp>
        <p:nvSpPr>
          <p:cNvPr id="6" name="CuadroTexto 5"/>
          <p:cNvSpPr txBox="1"/>
          <p:nvPr/>
        </p:nvSpPr>
        <p:spPr>
          <a:xfrm>
            <a:off x="1159992" y="3391647"/>
            <a:ext cx="149271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+mj-lt"/>
              <a:buAutoNum type="alphaLcParenR"/>
            </a:pPr>
            <a:r>
              <a:rPr lang="es-ES" sz="2400" dirty="0" smtClean="0"/>
              <a:t>(B,E,3)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400" dirty="0" smtClean="0"/>
              <a:t>(A,D,6)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400" b="1" dirty="0" smtClean="0">
                <a:solidFill>
                  <a:srgbClr val="FF0000"/>
                </a:solidFill>
              </a:rPr>
              <a:t>(B,C,4)</a:t>
            </a:r>
          </a:p>
          <a:p>
            <a:pPr marL="457200" indent="-457200">
              <a:buFont typeface="+mj-lt"/>
              <a:buAutoNum type="alphaLcParenR"/>
            </a:pPr>
            <a:r>
              <a:rPr lang="es-ES" sz="2400" dirty="0" smtClean="0"/>
              <a:t>(E,F,5)</a:t>
            </a:r>
            <a:endParaRPr lang="es-ES" sz="2400" dirty="0"/>
          </a:p>
        </p:txBody>
      </p:sp>
      <p:sp>
        <p:nvSpPr>
          <p:cNvPr id="34" name="Elipse 33"/>
          <p:cNvSpPr/>
          <p:nvPr/>
        </p:nvSpPr>
        <p:spPr>
          <a:xfrm>
            <a:off x="6746901" y="2321820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5" name="Elipse 34"/>
          <p:cNvSpPr/>
          <p:nvPr/>
        </p:nvSpPr>
        <p:spPr>
          <a:xfrm>
            <a:off x="6746901" y="1174569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5239707" y="2321820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37" name="Elipse 36"/>
          <p:cNvSpPr/>
          <p:nvPr/>
        </p:nvSpPr>
        <p:spPr>
          <a:xfrm>
            <a:off x="5239707" y="1174569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38" name="Conector recto de flecha 37"/>
          <p:cNvCxnSpPr>
            <a:stCxn id="37" idx="6"/>
            <a:endCxn id="35" idx="2"/>
          </p:cNvCxnSpPr>
          <p:nvPr/>
        </p:nvCxnSpPr>
        <p:spPr>
          <a:xfrm>
            <a:off x="5732350" y="1420915"/>
            <a:ext cx="1014551" cy="0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/>
          <p:nvPr/>
        </p:nvCxnSpPr>
        <p:spPr>
          <a:xfrm>
            <a:off x="6993223" y="1620221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4" idx="2"/>
            <a:endCxn id="36" idx="6"/>
          </p:cNvCxnSpPr>
          <p:nvPr/>
        </p:nvCxnSpPr>
        <p:spPr>
          <a:xfrm flipH="1">
            <a:off x="5732350" y="2568166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/>
          <p:cNvCxnSpPr>
            <a:stCxn id="36" idx="0"/>
            <a:endCxn id="37" idx="4"/>
          </p:cNvCxnSpPr>
          <p:nvPr/>
        </p:nvCxnSpPr>
        <p:spPr>
          <a:xfrm flipV="1">
            <a:off x="5486029" y="1667261"/>
            <a:ext cx="0" cy="65455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CuadroTexto 41"/>
          <p:cNvSpPr txBox="1"/>
          <p:nvPr/>
        </p:nvSpPr>
        <p:spPr>
          <a:xfrm>
            <a:off x="5114409" y="175838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 </a:t>
            </a:r>
            <a:endParaRPr lang="es-ES" dirty="0"/>
          </a:p>
        </p:txBody>
      </p:sp>
      <p:sp>
        <p:nvSpPr>
          <p:cNvPr id="43" name="CuadroTexto 42"/>
          <p:cNvSpPr txBox="1"/>
          <p:nvPr/>
        </p:nvSpPr>
        <p:spPr>
          <a:xfrm>
            <a:off x="6115459" y="223502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44" name="CuadroTexto 43"/>
          <p:cNvSpPr txBox="1"/>
          <p:nvPr/>
        </p:nvSpPr>
        <p:spPr>
          <a:xfrm>
            <a:off x="6746901" y="182110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3</a:t>
            </a:r>
            <a:endParaRPr lang="es-ES" dirty="0"/>
          </a:p>
        </p:txBody>
      </p:sp>
      <p:sp>
        <p:nvSpPr>
          <p:cNvPr id="45" name="CuadroTexto 44"/>
          <p:cNvSpPr txBox="1"/>
          <p:nvPr/>
        </p:nvSpPr>
        <p:spPr>
          <a:xfrm>
            <a:off x="6037367" y="163643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cxnSp>
        <p:nvCxnSpPr>
          <p:cNvPr id="46" name="Conector recto de flecha 45"/>
          <p:cNvCxnSpPr>
            <a:stCxn id="37" idx="5"/>
            <a:endCxn id="34" idx="1"/>
          </p:cNvCxnSpPr>
          <p:nvPr/>
        </p:nvCxnSpPr>
        <p:spPr>
          <a:xfrm>
            <a:off x="5660204" y="1595108"/>
            <a:ext cx="1158843" cy="798865"/>
          </a:xfrm>
          <a:prstGeom prst="straightConnector1">
            <a:avLst/>
          </a:prstGeom>
          <a:ln w="571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Elipse 46"/>
          <p:cNvSpPr/>
          <p:nvPr/>
        </p:nvSpPr>
        <p:spPr>
          <a:xfrm>
            <a:off x="8268601" y="2321820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48" name="Elipse 47"/>
          <p:cNvSpPr/>
          <p:nvPr/>
        </p:nvSpPr>
        <p:spPr>
          <a:xfrm>
            <a:off x="8268601" y="1174569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9" name="Conector recto de flecha 48"/>
          <p:cNvCxnSpPr>
            <a:endCxn id="48" idx="2"/>
          </p:cNvCxnSpPr>
          <p:nvPr/>
        </p:nvCxnSpPr>
        <p:spPr>
          <a:xfrm>
            <a:off x="7254050" y="1420915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/>
          <p:cNvCxnSpPr>
            <a:stCxn id="48" idx="4"/>
            <a:endCxn id="47" idx="0"/>
          </p:cNvCxnSpPr>
          <p:nvPr/>
        </p:nvCxnSpPr>
        <p:spPr>
          <a:xfrm>
            <a:off x="8514923" y="1667261"/>
            <a:ext cx="0" cy="65455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/>
          <p:cNvCxnSpPr>
            <a:stCxn id="47" idx="2"/>
          </p:cNvCxnSpPr>
          <p:nvPr/>
        </p:nvCxnSpPr>
        <p:spPr>
          <a:xfrm flipH="1">
            <a:off x="7254050" y="2568166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CuadroTexto 51"/>
          <p:cNvSpPr txBox="1"/>
          <p:nvPr/>
        </p:nvSpPr>
        <p:spPr>
          <a:xfrm>
            <a:off x="7584175" y="105158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53" name="CuadroTexto 52"/>
          <p:cNvSpPr txBox="1"/>
          <p:nvPr/>
        </p:nvSpPr>
        <p:spPr>
          <a:xfrm>
            <a:off x="7637159" y="223502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8456737" y="182110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cxnSp>
        <p:nvCxnSpPr>
          <p:cNvPr id="55" name="Conector recto de flecha 54"/>
          <p:cNvCxnSpPr>
            <a:endCxn id="47" idx="1"/>
          </p:cNvCxnSpPr>
          <p:nvPr/>
        </p:nvCxnSpPr>
        <p:spPr>
          <a:xfrm>
            <a:off x="7181904" y="1548068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CuadroTexto 55"/>
          <p:cNvSpPr txBox="1"/>
          <p:nvPr/>
        </p:nvSpPr>
        <p:spPr>
          <a:xfrm>
            <a:off x="7735005" y="166779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57" name="CuadroTexto 56"/>
          <p:cNvSpPr txBox="1"/>
          <p:nvPr/>
        </p:nvSpPr>
        <p:spPr>
          <a:xfrm>
            <a:off x="6037367" y="100454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58" name="CuadroTexto 57"/>
          <p:cNvSpPr txBox="1"/>
          <p:nvPr/>
        </p:nvSpPr>
        <p:spPr>
          <a:xfrm>
            <a:off x="4714975" y="1004543"/>
            <a:ext cx="359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800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698688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Work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0" y="1434355"/>
            <a:ext cx="91440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sz="2000" b="1" dirty="0" smtClean="0">
                <a:latin typeface="Arial Narrow"/>
                <a:cs typeface="Arial Narrow"/>
              </a:rPr>
              <a:t>Reading</a:t>
            </a:r>
          </a:p>
          <a:p>
            <a:pPr marL="800100" lvl="1" indent="-342900">
              <a:buFont typeface="Arial"/>
              <a:buChar char="•"/>
            </a:pPr>
            <a:r>
              <a:rPr lang="es-ES" sz="2000" dirty="0" smtClean="0">
                <a:latin typeface="Arial Narrow"/>
                <a:cs typeface="Arial Narrow"/>
              </a:rPr>
              <a:t>CLRS, </a:t>
            </a:r>
            <a:r>
              <a:rPr lang="es-ES" sz="2000" dirty="0" err="1" smtClean="0">
                <a:latin typeface="Arial Narrow"/>
                <a:cs typeface="Arial Narrow"/>
              </a:rPr>
              <a:t>Chapter</a:t>
            </a:r>
            <a:r>
              <a:rPr lang="es-ES" sz="2000" dirty="0" smtClean="0">
                <a:latin typeface="Arial Narrow"/>
                <a:cs typeface="Arial Narrow"/>
              </a:rPr>
              <a:t> 23</a:t>
            </a:r>
          </a:p>
          <a:p>
            <a:pPr marL="800100" lvl="1" indent="-342900">
              <a:buFont typeface="Arial"/>
              <a:buChar char="•"/>
            </a:pPr>
            <a:r>
              <a:rPr lang="es-ES" sz="2000" dirty="0" err="1" smtClean="0">
                <a:latin typeface="Arial Narrow"/>
                <a:cs typeface="Arial Narrow"/>
              </a:rPr>
              <a:t>Drozdek</a:t>
            </a:r>
            <a:r>
              <a:rPr lang="es-ES" sz="2000" dirty="0" smtClean="0">
                <a:latin typeface="Arial Narrow"/>
                <a:cs typeface="Arial Narrow"/>
              </a:rPr>
              <a:t>, </a:t>
            </a:r>
            <a:r>
              <a:rPr lang="es-ES" sz="2000" dirty="0" err="1" smtClean="0">
                <a:latin typeface="Arial Narrow"/>
                <a:cs typeface="Arial Narrow"/>
              </a:rPr>
              <a:t>Section</a:t>
            </a:r>
            <a:r>
              <a:rPr lang="es-ES" sz="2000" dirty="0" smtClean="0">
                <a:latin typeface="Arial Narrow"/>
                <a:cs typeface="Arial Narrow"/>
              </a:rPr>
              <a:t> 8.5</a:t>
            </a:r>
          </a:p>
          <a:p>
            <a:pPr marL="800100" lvl="1" indent="-342900">
              <a:buFont typeface="Arial"/>
              <a:buChar char="•"/>
            </a:pPr>
            <a:r>
              <a:rPr lang="es-ES" sz="2000" dirty="0" smtClean="0">
                <a:latin typeface="Arial Narrow"/>
                <a:cs typeface="Arial Narrow"/>
              </a:rPr>
              <a:t>DPV, </a:t>
            </a:r>
            <a:r>
              <a:rPr lang="es-ES" sz="2000" dirty="0" err="1" smtClean="0">
                <a:latin typeface="Arial Narrow"/>
                <a:cs typeface="Arial Narrow"/>
              </a:rPr>
              <a:t>Section</a:t>
            </a:r>
            <a:r>
              <a:rPr lang="es-ES" sz="2000" dirty="0" smtClean="0">
                <a:latin typeface="Arial Narrow"/>
                <a:cs typeface="Arial Narrow"/>
              </a:rPr>
              <a:t> 5.1</a:t>
            </a:r>
          </a:p>
          <a:p>
            <a:pPr lvl="1"/>
            <a:endParaRPr lang="es-ES" sz="2000" dirty="0" smtClean="0">
              <a:latin typeface="Arial Narrow"/>
              <a:cs typeface="Arial Narrow"/>
            </a:endParaRPr>
          </a:p>
          <a:p>
            <a:pPr marL="342900" indent="-342900">
              <a:buAutoNum type="arabicPeriod"/>
            </a:pPr>
            <a:r>
              <a:rPr lang="es-ES" sz="2000" b="1" dirty="0" err="1" smtClean="0">
                <a:latin typeface="Arial Narrow"/>
                <a:cs typeface="Arial Narrow"/>
              </a:rPr>
              <a:t>Exercises</a:t>
            </a:r>
            <a:endParaRPr lang="es-ES" sz="2000" b="1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000" dirty="0" smtClean="0">
                <a:latin typeface="Arial Narrow"/>
                <a:cs typeface="Arial Narrow"/>
              </a:rPr>
              <a:t>CLRS </a:t>
            </a:r>
            <a:r>
              <a:rPr lang="es-ES" sz="2000" dirty="0" err="1" smtClean="0">
                <a:latin typeface="Arial Narrow"/>
                <a:cs typeface="Arial Narrow"/>
              </a:rPr>
              <a:t>Exercises</a:t>
            </a:r>
            <a:r>
              <a:rPr lang="es-ES" sz="2000" dirty="0" smtClean="0">
                <a:latin typeface="Arial Narrow"/>
                <a:cs typeface="Arial Narrow"/>
              </a:rPr>
              <a:t>: 23.1-7, 23.2-1,23.2-2,23.2-4,23.2-5</a:t>
            </a:r>
          </a:p>
          <a:p>
            <a:pPr marL="800100" lvl="1" indent="-342900">
              <a:buFont typeface="Arial"/>
              <a:buChar char="•"/>
            </a:pP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>
                <a:latin typeface="Arial Narrow"/>
                <a:cs typeface="Arial Narrow"/>
              </a:rPr>
              <a:t>CLRS </a:t>
            </a:r>
            <a:r>
              <a:rPr lang="es-ES" sz="2000" dirty="0" err="1">
                <a:latin typeface="Arial Narrow"/>
                <a:cs typeface="Arial Narrow"/>
              </a:rPr>
              <a:t>Problem</a:t>
            </a:r>
            <a:r>
              <a:rPr lang="es-ES" sz="2000" dirty="0">
                <a:latin typeface="Arial Narrow"/>
                <a:cs typeface="Arial Narrow"/>
              </a:rPr>
              <a:t>  23-</a:t>
            </a:r>
            <a:r>
              <a:rPr lang="es-ES" sz="2000" dirty="0" smtClean="0">
                <a:latin typeface="Arial Narrow"/>
                <a:cs typeface="Arial Narrow"/>
              </a:rPr>
              <a:t>1</a:t>
            </a:r>
          </a:p>
          <a:p>
            <a:pPr marL="800100" lvl="1" indent="-342900">
              <a:buFont typeface="Arial"/>
              <a:buChar char="•"/>
            </a:pPr>
            <a:r>
              <a:rPr lang="fr-FR" sz="2000" dirty="0">
                <a:latin typeface="Arial Narrow"/>
                <a:cs typeface="Arial Narrow"/>
              </a:rPr>
              <a:t>DPV </a:t>
            </a:r>
            <a:r>
              <a:rPr lang="fr-FR" sz="2000" dirty="0" err="1">
                <a:latin typeface="Arial Narrow"/>
                <a:cs typeface="Arial Narrow"/>
              </a:rPr>
              <a:t>Exercises</a:t>
            </a:r>
            <a:r>
              <a:rPr lang="fr-FR" sz="2000" dirty="0">
                <a:latin typeface="Arial Narrow"/>
                <a:cs typeface="Arial Narrow"/>
              </a:rPr>
              <a:t>  5.1, 5.2, </a:t>
            </a:r>
            <a:r>
              <a:rPr lang="fr-FR" sz="2000" dirty="0" smtClean="0">
                <a:latin typeface="Arial Narrow"/>
                <a:cs typeface="Arial Narrow"/>
              </a:rPr>
              <a:t>5.5</a:t>
            </a:r>
          </a:p>
          <a:p>
            <a:pPr lvl="1"/>
            <a:endParaRPr lang="es-ES" sz="2000" dirty="0" smtClean="0">
              <a:latin typeface="Arial Narrow"/>
              <a:cs typeface="Arial Narrow"/>
            </a:endParaRPr>
          </a:p>
          <a:p>
            <a:pPr marL="342900" indent="-342900">
              <a:buAutoNum type="arabicPeriod"/>
            </a:pPr>
            <a:r>
              <a:rPr lang="es-ES" sz="2000" b="1" dirty="0" err="1" smtClean="0">
                <a:latin typeface="Arial Narrow"/>
                <a:cs typeface="Arial Narrow"/>
              </a:rPr>
              <a:t>Analysis</a:t>
            </a:r>
            <a:endParaRPr lang="es-ES" sz="2000" b="1" dirty="0" smtClean="0">
              <a:latin typeface="Arial Narrow"/>
              <a:cs typeface="Arial Narrow"/>
            </a:endParaRPr>
          </a:p>
          <a:p>
            <a:pPr marL="742950" lvl="1" indent="-285750">
              <a:buFont typeface="Arial"/>
              <a:buChar char="•"/>
            </a:pPr>
            <a:r>
              <a:rPr lang="es-ES" sz="2000" dirty="0" err="1" smtClean="0">
                <a:latin typeface="Arial Narrow"/>
                <a:cs typeface="Arial Narrow"/>
              </a:rPr>
              <a:t>Choose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>
                <a:latin typeface="Arial Narrow"/>
                <a:cs typeface="Arial Narrow"/>
              </a:rPr>
              <a:t>a concrete </a:t>
            </a:r>
            <a:r>
              <a:rPr lang="es-ES" sz="2000" dirty="0" err="1">
                <a:latin typeface="Arial Narrow"/>
                <a:cs typeface="Arial Narrow"/>
              </a:rPr>
              <a:t>representation</a:t>
            </a:r>
            <a:r>
              <a:rPr lang="es-ES" sz="2000" dirty="0">
                <a:latin typeface="Arial Narrow"/>
                <a:cs typeface="Arial Narrow"/>
              </a:rPr>
              <a:t> </a:t>
            </a:r>
            <a:r>
              <a:rPr lang="es-ES" sz="2000" dirty="0" err="1">
                <a:latin typeface="Arial Narrow"/>
                <a:cs typeface="Arial Narrow"/>
              </a:rPr>
              <a:t>for</a:t>
            </a:r>
            <a:r>
              <a:rPr lang="es-ES" sz="2000" dirty="0">
                <a:latin typeface="Arial Narrow"/>
                <a:cs typeface="Arial Narrow"/>
              </a:rPr>
              <a:t> </a:t>
            </a:r>
            <a:r>
              <a:rPr lang="es-ES" sz="2000" dirty="0" err="1">
                <a:latin typeface="Arial Narrow"/>
                <a:cs typeface="Arial Narrow"/>
              </a:rPr>
              <a:t>graphs</a:t>
            </a:r>
            <a:r>
              <a:rPr lang="es-ES" sz="2000" dirty="0">
                <a:latin typeface="Arial Narrow"/>
                <a:cs typeface="Arial Narrow"/>
              </a:rPr>
              <a:t> and </a:t>
            </a:r>
            <a:r>
              <a:rPr lang="es-ES" sz="2000" dirty="0" err="1">
                <a:latin typeface="Arial Narrow"/>
                <a:cs typeface="Arial Narrow"/>
              </a:rPr>
              <a:t>edge</a:t>
            </a:r>
            <a:r>
              <a:rPr lang="es-ES" sz="2000" dirty="0">
                <a:latin typeface="Arial Narrow"/>
                <a:cs typeface="Arial Narrow"/>
              </a:rPr>
              <a:t> </a:t>
            </a:r>
            <a:r>
              <a:rPr lang="es-ES" sz="2000" dirty="0" smtClean="0">
                <a:latin typeface="Arial Narrow"/>
                <a:cs typeface="Arial Narrow"/>
              </a:rPr>
              <a:t>sets (</a:t>
            </a:r>
            <a:r>
              <a:rPr lang="es-ES" sz="2000" dirty="0" err="1" smtClean="0">
                <a:latin typeface="Arial Narrow"/>
                <a:cs typeface="Arial Narrow"/>
              </a:rPr>
              <a:t>edge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list</a:t>
            </a:r>
            <a:r>
              <a:rPr lang="es-ES" sz="2000" dirty="0" smtClean="0">
                <a:latin typeface="Arial Narrow"/>
                <a:cs typeface="Arial Narrow"/>
              </a:rPr>
              <a:t>, </a:t>
            </a:r>
            <a:r>
              <a:rPr lang="es-ES" sz="2000" dirty="0" err="1" smtClean="0">
                <a:latin typeface="Arial Narrow"/>
                <a:cs typeface="Arial Narrow"/>
              </a:rPr>
              <a:t>adjacency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matrix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or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adjacency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list</a:t>
            </a:r>
            <a:r>
              <a:rPr lang="es-ES" sz="2000" dirty="0" smtClean="0">
                <a:latin typeface="Arial Narrow"/>
                <a:cs typeface="Arial Narrow"/>
              </a:rPr>
              <a:t>). </a:t>
            </a:r>
            <a:r>
              <a:rPr lang="es-ES" sz="2000" dirty="0" err="1">
                <a:latin typeface="Arial Narrow"/>
                <a:cs typeface="Arial Narrow"/>
              </a:rPr>
              <a:t>For</a:t>
            </a:r>
            <a:r>
              <a:rPr lang="es-ES" sz="2000" dirty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your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choices</a:t>
            </a:r>
            <a:r>
              <a:rPr lang="es-ES" sz="2000" dirty="0" smtClean="0">
                <a:latin typeface="Arial Narrow"/>
                <a:cs typeface="Arial Narrow"/>
              </a:rPr>
              <a:t>, </a:t>
            </a:r>
            <a:r>
              <a:rPr lang="es-ES" sz="2000" dirty="0" err="1">
                <a:latin typeface="Arial Narrow"/>
                <a:cs typeface="Arial Narrow"/>
              </a:rPr>
              <a:t>what</a:t>
            </a:r>
            <a:r>
              <a:rPr lang="es-ES" sz="2000" dirty="0">
                <a:latin typeface="Arial Narrow"/>
                <a:cs typeface="Arial Narrow"/>
              </a:rPr>
              <a:t> </a:t>
            </a:r>
            <a:r>
              <a:rPr lang="es-ES" sz="2000" dirty="0" err="1">
                <a:latin typeface="Arial Narrow"/>
                <a:cs typeface="Arial Narrow"/>
              </a:rPr>
              <a:t>is</a:t>
            </a:r>
            <a:r>
              <a:rPr lang="es-ES" sz="2000" dirty="0">
                <a:latin typeface="Arial Narrow"/>
                <a:cs typeface="Arial Narrow"/>
              </a:rPr>
              <a:t> </a:t>
            </a:r>
            <a:r>
              <a:rPr lang="es-ES" sz="2000" dirty="0" err="1">
                <a:latin typeface="Arial Narrow"/>
                <a:cs typeface="Arial Narrow"/>
              </a:rPr>
              <a:t>the</a:t>
            </a:r>
            <a:r>
              <a:rPr lang="es-ES" sz="2000" dirty="0">
                <a:latin typeface="Arial Narrow"/>
                <a:cs typeface="Arial Narrow"/>
              </a:rPr>
              <a:t> time </a:t>
            </a:r>
            <a:r>
              <a:rPr lang="es-ES" sz="2000" dirty="0" err="1">
                <a:latin typeface="Arial Narrow"/>
                <a:cs typeface="Arial Narrow"/>
              </a:rPr>
              <a:t>complexity</a:t>
            </a:r>
            <a:r>
              <a:rPr lang="es-ES" sz="2000" dirty="0">
                <a:latin typeface="Arial Narrow"/>
                <a:cs typeface="Arial Narrow"/>
              </a:rPr>
              <a:t> of </a:t>
            </a:r>
            <a:r>
              <a:rPr lang="es-ES" sz="2000" dirty="0" err="1">
                <a:latin typeface="Arial Narrow"/>
                <a:cs typeface="Arial Narrow"/>
              </a:rPr>
              <a:t>Prim’s</a:t>
            </a:r>
            <a:r>
              <a:rPr lang="es-ES" sz="2000" dirty="0">
                <a:latin typeface="Arial Narrow"/>
                <a:cs typeface="Arial Narrow"/>
              </a:rPr>
              <a:t> </a:t>
            </a:r>
            <a:r>
              <a:rPr lang="es-ES" sz="2000" dirty="0" err="1">
                <a:latin typeface="Arial Narrow"/>
                <a:cs typeface="Arial Narrow"/>
              </a:rPr>
              <a:t>algorithm</a:t>
            </a:r>
            <a:r>
              <a:rPr lang="es-ES" sz="2000" dirty="0">
                <a:latin typeface="Arial Narrow"/>
                <a:cs typeface="Arial Narrow"/>
              </a:rPr>
              <a:t>?</a:t>
            </a:r>
            <a:endParaRPr lang="es-ES" sz="2000" dirty="0" smtClean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40918077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Classical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IN Condensed Bold"/>
                <a:cs typeface="DIN Condensed Bold"/>
              </a:rPr>
              <a:t>a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lgorithms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on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IN Condensed Bold"/>
                <a:cs typeface="DIN Condensed Bold"/>
              </a:rPr>
              <a:t>g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,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Part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2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0" y="1698706"/>
            <a:ext cx="3441968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rgbClr val="BFBFBF"/>
                </a:solidFill>
                <a:latin typeface="Arial Narrow"/>
                <a:cs typeface="Arial Narrow"/>
              </a:rPr>
              <a:t>Review</a:t>
            </a:r>
            <a:r>
              <a:rPr lang="es-ES" sz="3200" dirty="0" smtClean="0">
                <a:solidFill>
                  <a:srgbClr val="BFBFBF"/>
                </a:solidFill>
                <a:latin typeface="Arial Narrow"/>
                <a:cs typeface="Arial Narrow"/>
              </a:rPr>
              <a:t> of </a:t>
            </a:r>
            <a:r>
              <a:rPr lang="es-ES" sz="3200" dirty="0" err="1" smtClean="0">
                <a:solidFill>
                  <a:srgbClr val="BFBFBF"/>
                </a:solidFill>
                <a:latin typeface="Arial Narrow"/>
                <a:cs typeface="Arial Narrow"/>
              </a:rPr>
              <a:t>last</a:t>
            </a:r>
            <a:r>
              <a:rPr lang="es-ES" sz="3200" dirty="0" smtClean="0">
                <a:solidFill>
                  <a:srgbClr val="BFBFBF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BFBFBF"/>
                </a:solidFill>
                <a:latin typeface="Arial Narrow"/>
                <a:cs typeface="Arial Narrow"/>
              </a:rPr>
              <a:t>week</a:t>
            </a:r>
            <a:endParaRPr lang="es-ES" sz="3200" dirty="0" smtClean="0">
              <a:solidFill>
                <a:srgbClr val="BFBFBF"/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Graphs</a:t>
            </a: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Spanning</a:t>
            </a:r>
            <a:r>
              <a:rPr lang="es-ES" sz="3200" dirty="0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trees</a:t>
            </a: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latin typeface="Arial Narrow"/>
                <a:cs typeface="Arial Narrow"/>
              </a:rPr>
              <a:t>Path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finding</a:t>
            </a:r>
            <a:endParaRPr lang="es-ES" sz="3200" dirty="0" smtClean="0">
              <a:latin typeface="Arial Narrow"/>
              <a:cs typeface="Arial Narrow"/>
            </a:endParaRPr>
          </a:p>
          <a:p>
            <a:endParaRPr lang="es-ES" sz="3200" dirty="0" smtClean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435610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Classical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IN Condensed Bold"/>
                <a:cs typeface="DIN Condensed Bold"/>
              </a:rPr>
              <a:t>a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lgorithms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on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IN Condensed Bold"/>
                <a:cs typeface="DIN Condensed Bold"/>
              </a:rPr>
              <a:t>g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,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Part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2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0" y="1698706"/>
            <a:ext cx="90204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We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will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see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Dikjstra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’s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algorithm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for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p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ath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finding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next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week</a:t>
            </a:r>
            <a:endParaRPr lang="es-ES" sz="32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algn="ctr"/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(as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we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ran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out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of time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during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lecture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</a:rPr>
              <a:t> 13 </a:t>
            </a:r>
            <a:r>
              <a:rPr lang="es-ES" sz="3200" dirty="0" smtClean="0">
                <a:solidFill>
                  <a:srgbClr val="000000"/>
                </a:solidFill>
                <a:latin typeface="Arial Narrow"/>
                <a:cs typeface="Arial Narrow"/>
                <a:sym typeface="Wingdings"/>
              </a:rPr>
              <a:t> ).</a:t>
            </a:r>
            <a:endParaRPr lang="es-ES" sz="3200" dirty="0" smtClean="0">
              <a:solidFill>
                <a:srgbClr val="000000"/>
              </a:solidFill>
              <a:latin typeface="Arial Narrow"/>
              <a:cs typeface="Arial Narrow"/>
            </a:endParaRPr>
          </a:p>
          <a:p>
            <a:pPr algn="ctr"/>
            <a:endParaRPr lang="es-ES" sz="3200" dirty="0" smtClean="0">
              <a:solidFill>
                <a:srgbClr val="000000"/>
              </a:solidFill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911832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Screen Shot 2018-12-10 at 14.16.0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053253"/>
            <a:ext cx="9144000" cy="4915747"/>
          </a:xfrm>
          <a:prstGeom prst="rect">
            <a:avLst/>
          </a:prstGeom>
        </p:spPr>
      </p:pic>
      <p:sp>
        <p:nvSpPr>
          <p:cNvPr id="7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A bit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history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8676" y="6049613"/>
            <a:ext cx="9144001" cy="6463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600" dirty="0" err="1" smtClean="0">
                <a:latin typeface="Arial Narrow"/>
                <a:cs typeface="Arial Narrow"/>
              </a:rPr>
              <a:t>The</a:t>
            </a:r>
            <a:r>
              <a:rPr lang="es-ES" sz="3600" dirty="0" smtClean="0">
                <a:latin typeface="Arial Narrow"/>
                <a:cs typeface="Arial Narrow"/>
              </a:rPr>
              <a:t> </a:t>
            </a:r>
            <a:r>
              <a:rPr lang="es-ES" sz="3600" dirty="0" err="1" smtClean="0">
                <a:latin typeface="Arial Narrow"/>
                <a:cs typeface="Arial Narrow"/>
              </a:rPr>
              <a:t>Russian</a:t>
            </a:r>
            <a:r>
              <a:rPr lang="es-ES" sz="3600" dirty="0" smtClean="0">
                <a:latin typeface="Arial Narrow"/>
                <a:cs typeface="Arial Narrow"/>
              </a:rPr>
              <a:t> </a:t>
            </a:r>
            <a:r>
              <a:rPr lang="es-ES" sz="3600" dirty="0" err="1" smtClean="0">
                <a:latin typeface="Arial Narrow"/>
                <a:cs typeface="Arial Narrow"/>
              </a:rPr>
              <a:t>exclave</a:t>
            </a:r>
            <a:r>
              <a:rPr lang="es-ES" sz="3600" dirty="0" smtClean="0">
                <a:latin typeface="Arial Narrow"/>
                <a:cs typeface="Arial Narrow"/>
              </a:rPr>
              <a:t> of </a:t>
            </a:r>
            <a:r>
              <a:rPr lang="es-ES" sz="3600" dirty="0" err="1" smtClean="0">
                <a:latin typeface="Arial Narrow"/>
                <a:cs typeface="Arial Narrow"/>
              </a:rPr>
              <a:t>Kaliningrad</a:t>
            </a:r>
            <a:endParaRPr lang="es-ES" sz="3600" dirty="0">
              <a:latin typeface="Arial Narrow"/>
              <a:cs typeface="Arial Narrow"/>
            </a:endParaRPr>
          </a:p>
        </p:txBody>
      </p:sp>
      <p:sp>
        <p:nvSpPr>
          <p:cNvPr id="2" name="Elipse 1"/>
          <p:cNvSpPr/>
          <p:nvPr/>
        </p:nvSpPr>
        <p:spPr>
          <a:xfrm>
            <a:off x="4123227" y="3324140"/>
            <a:ext cx="689817" cy="54879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77723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 descr="Screen Shot 2018-12-10 at 14.14.0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55915"/>
            <a:ext cx="9144000" cy="4923692"/>
          </a:xfrm>
          <a:prstGeom prst="rect">
            <a:avLst/>
          </a:prstGeom>
        </p:spPr>
      </p:pic>
      <p:sp>
        <p:nvSpPr>
          <p:cNvPr id="7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A bit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history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18676" y="6124309"/>
            <a:ext cx="9144001" cy="646331"/>
          </a:xfrm>
          <a:prstGeom prst="rect">
            <a:avLst/>
          </a:prstGeom>
          <a:solidFill>
            <a:srgbClr val="DDD9C3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600" dirty="0" err="1" smtClean="0">
                <a:latin typeface="Arial Narrow"/>
                <a:cs typeface="Arial Narrow"/>
              </a:rPr>
              <a:t>The</a:t>
            </a:r>
            <a:r>
              <a:rPr lang="es-ES" sz="3600" dirty="0" smtClean="0">
                <a:latin typeface="Arial Narrow"/>
                <a:cs typeface="Arial Narrow"/>
              </a:rPr>
              <a:t> </a:t>
            </a:r>
            <a:r>
              <a:rPr lang="es-ES" sz="3600" dirty="0" err="1" smtClean="0">
                <a:latin typeface="Arial Narrow"/>
                <a:cs typeface="Arial Narrow"/>
              </a:rPr>
              <a:t>Russian</a:t>
            </a:r>
            <a:r>
              <a:rPr lang="es-ES" sz="3600" dirty="0" smtClean="0">
                <a:latin typeface="Arial Narrow"/>
                <a:cs typeface="Arial Narrow"/>
              </a:rPr>
              <a:t> </a:t>
            </a:r>
            <a:r>
              <a:rPr lang="es-ES" sz="3600" dirty="0" err="1" smtClean="0">
                <a:latin typeface="Arial Narrow"/>
                <a:cs typeface="Arial Narrow"/>
              </a:rPr>
              <a:t>exclave</a:t>
            </a:r>
            <a:r>
              <a:rPr lang="es-ES" sz="3600" dirty="0" smtClean="0">
                <a:latin typeface="Arial Narrow"/>
                <a:cs typeface="Arial Narrow"/>
              </a:rPr>
              <a:t> of </a:t>
            </a:r>
            <a:r>
              <a:rPr lang="es-ES" sz="3600" dirty="0" err="1" smtClean="0">
                <a:latin typeface="Arial Narrow"/>
                <a:cs typeface="Arial Narrow"/>
              </a:rPr>
              <a:t>Kaliningrad</a:t>
            </a:r>
            <a:endParaRPr lang="es-ES" sz="3600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7242391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646331"/>
          </a:xfrm>
          <a:prstGeom prst="rect">
            <a:avLst/>
          </a:prstGeom>
          <a:solidFill>
            <a:srgbClr val="DDD9C3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600" dirty="0" err="1" smtClean="0">
                <a:latin typeface="Arial Narrow"/>
                <a:cs typeface="Arial Narrow"/>
              </a:rPr>
              <a:t>The</a:t>
            </a:r>
            <a:r>
              <a:rPr lang="es-ES" sz="3600" dirty="0" smtClean="0">
                <a:latin typeface="Arial Narrow"/>
                <a:cs typeface="Arial Narrow"/>
              </a:rPr>
              <a:t> 7 bridges of </a:t>
            </a:r>
            <a:r>
              <a:rPr lang="es-ES" sz="3600" dirty="0" err="1" smtClean="0">
                <a:latin typeface="Arial Narrow"/>
                <a:cs typeface="Arial Narrow"/>
              </a:rPr>
              <a:t>Köninsberg</a:t>
            </a:r>
            <a:r>
              <a:rPr lang="es-ES" sz="3600" dirty="0" smtClean="0">
                <a:latin typeface="Arial Narrow"/>
                <a:cs typeface="Arial Narrow"/>
              </a:rPr>
              <a:t> (1735)</a:t>
            </a:r>
            <a:endParaRPr lang="es-ES" sz="3600" dirty="0">
              <a:latin typeface="Arial Narrow"/>
              <a:cs typeface="Arial Narrow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147" y="1028017"/>
            <a:ext cx="6241142" cy="4918516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A bit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history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3363441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Outline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0" y="1698706"/>
            <a:ext cx="3441968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latin typeface="Arial Narrow"/>
                <a:cs typeface="Arial Narrow"/>
              </a:rPr>
              <a:t>Review</a:t>
            </a:r>
            <a:r>
              <a:rPr lang="es-ES" sz="3200" dirty="0" smtClean="0">
                <a:latin typeface="Arial Narrow"/>
                <a:cs typeface="Arial Narrow"/>
              </a:rPr>
              <a:t> of </a:t>
            </a:r>
            <a:r>
              <a:rPr lang="es-ES" sz="3200" dirty="0" err="1" smtClean="0">
                <a:latin typeface="Arial Narrow"/>
                <a:cs typeface="Arial Narrow"/>
              </a:rPr>
              <a:t>last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week</a:t>
            </a: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latin typeface="Arial Narrow"/>
                <a:cs typeface="Arial Narrow"/>
              </a:rPr>
              <a:t>Graphs</a:t>
            </a: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latin typeface="Arial Narrow"/>
                <a:cs typeface="Arial Narrow"/>
              </a:rPr>
              <a:t>Spanning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trees</a:t>
            </a: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latin typeface="Arial Narrow"/>
                <a:cs typeface="Arial Narrow"/>
              </a:rPr>
              <a:t>Path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finding</a:t>
            </a:r>
            <a:endParaRPr lang="es-ES" sz="3200" dirty="0" smtClean="0">
              <a:latin typeface="Arial Narrow"/>
              <a:cs typeface="Arial Narrow"/>
            </a:endParaRPr>
          </a:p>
          <a:p>
            <a:endParaRPr lang="es-ES" sz="3200" dirty="0" smtClean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4555229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847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>
                <a:latin typeface="Arial Narrow"/>
                <a:cs typeface="Arial Narrow"/>
              </a:rPr>
              <a:t>Can </a:t>
            </a:r>
            <a:r>
              <a:rPr lang="es-ES" sz="3200" dirty="0" err="1" smtClean="0">
                <a:latin typeface="Arial Narrow"/>
                <a:cs typeface="Arial Narrow"/>
              </a:rPr>
              <a:t>we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walk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the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city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crossing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every</a:t>
            </a:r>
            <a:r>
              <a:rPr lang="es-ES" sz="3200" dirty="0" smtClean="0">
                <a:latin typeface="Arial Narrow"/>
                <a:cs typeface="Arial Narrow"/>
              </a:rPr>
              <a:t> bridge </a:t>
            </a:r>
            <a:r>
              <a:rPr lang="es-ES" sz="3200" dirty="0" err="1" smtClean="0">
                <a:latin typeface="Arial Narrow"/>
                <a:cs typeface="Arial Narrow"/>
              </a:rPr>
              <a:t>only</a:t>
            </a:r>
            <a:r>
              <a:rPr lang="es-ES" sz="3200" dirty="0" smtClean="0">
                <a:latin typeface="Arial Narrow"/>
                <a:cs typeface="Arial Narrow"/>
              </a:rPr>
              <a:t> once?</a:t>
            </a:r>
            <a:endParaRPr lang="es-ES" sz="3200" dirty="0">
              <a:latin typeface="Arial Narrow"/>
              <a:cs typeface="Arial Narrow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147" y="1028017"/>
            <a:ext cx="6241142" cy="4918516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A bit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history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9858372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100" y="212148"/>
            <a:ext cx="5257003" cy="6645851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0" y="6049613"/>
            <a:ext cx="9144001" cy="5847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>
                <a:latin typeface="Arial Narrow"/>
                <a:cs typeface="Arial Narrow"/>
              </a:rPr>
              <a:t>LEONARD EULER </a:t>
            </a:r>
            <a:r>
              <a:rPr lang="es-ES" sz="2800" dirty="0" smtClean="0">
                <a:latin typeface="Arial Narrow"/>
                <a:cs typeface="Arial Narrow"/>
              </a:rPr>
              <a:t>(</a:t>
            </a:r>
            <a:r>
              <a:rPr lang="es-ES" sz="2800" dirty="0" err="1" smtClean="0">
                <a:latin typeface="Arial Narrow"/>
                <a:cs typeface="Arial Narrow"/>
              </a:rPr>
              <a:t>Basel</a:t>
            </a:r>
            <a:r>
              <a:rPr lang="es-ES" sz="2800" dirty="0" smtClean="0">
                <a:latin typeface="Arial Narrow"/>
                <a:cs typeface="Arial Narrow"/>
              </a:rPr>
              <a:t> 1707 – St. Petersburg 1783) 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A bit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history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15852392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847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200" dirty="0" err="1" smtClean="0">
                <a:latin typeface="Arial Narrow"/>
                <a:cs typeface="Arial Narrow"/>
              </a:rPr>
              <a:t>Graph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Theory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is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born</a:t>
            </a:r>
            <a:r>
              <a:rPr lang="es-ES" sz="3200" dirty="0" smtClean="0">
                <a:latin typeface="Arial Narrow"/>
                <a:cs typeface="Arial Narrow"/>
              </a:rPr>
              <a:t> (1735)</a:t>
            </a:r>
            <a:endParaRPr lang="es-ES" sz="2800" dirty="0">
              <a:latin typeface="Arial Narrow"/>
              <a:cs typeface="Arial Narrow"/>
            </a:endParaRPr>
          </a:p>
        </p:txBody>
      </p:sp>
      <p:grpSp>
        <p:nvGrpSpPr>
          <p:cNvPr id="17" name="Agrupar 16"/>
          <p:cNvGrpSpPr/>
          <p:nvPr/>
        </p:nvGrpSpPr>
        <p:grpSpPr>
          <a:xfrm>
            <a:off x="-59873" y="1612900"/>
            <a:ext cx="4546600" cy="3632200"/>
            <a:chOff x="48985" y="1612900"/>
            <a:chExt cx="4546600" cy="3632200"/>
          </a:xfrm>
        </p:grpSpPr>
        <p:pic>
          <p:nvPicPr>
            <p:cNvPr id="4" name="Imagen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985" y="1612900"/>
              <a:ext cx="4546600" cy="3632200"/>
            </a:xfrm>
            <a:prstGeom prst="rect">
              <a:avLst/>
            </a:prstGeom>
          </p:spPr>
        </p:pic>
        <p:grpSp>
          <p:nvGrpSpPr>
            <p:cNvPr id="16" name="Agrupar 15"/>
            <p:cNvGrpSpPr/>
            <p:nvPr/>
          </p:nvGrpSpPr>
          <p:grpSpPr>
            <a:xfrm>
              <a:off x="1786600" y="2133247"/>
              <a:ext cx="2373751" cy="2722005"/>
              <a:chOff x="1786600" y="2133247"/>
              <a:chExt cx="2373751" cy="2722005"/>
            </a:xfrm>
          </p:grpSpPr>
          <p:sp>
            <p:nvSpPr>
              <p:cNvPr id="6" name="CuadroTexto 5"/>
              <p:cNvSpPr txBox="1"/>
              <p:nvPr/>
            </p:nvSpPr>
            <p:spPr>
              <a:xfrm>
                <a:off x="1993949" y="2133247"/>
                <a:ext cx="433332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3200" b="1" dirty="0" smtClean="0">
                    <a:solidFill>
                      <a:srgbClr val="FFFFFF"/>
                    </a:solidFill>
                  </a:rPr>
                  <a:t>A</a:t>
                </a:r>
                <a:endParaRPr lang="es-ES" sz="32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9" name="CuadroTexto 8"/>
              <p:cNvSpPr txBox="1"/>
              <p:nvPr/>
            </p:nvSpPr>
            <p:spPr>
              <a:xfrm>
                <a:off x="1786600" y="3247219"/>
                <a:ext cx="414697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3200" b="1" dirty="0">
                    <a:solidFill>
                      <a:srgbClr val="FFFFFF"/>
                    </a:solidFill>
                  </a:rPr>
                  <a:t>B</a:t>
                </a:r>
              </a:p>
            </p:txBody>
          </p:sp>
          <p:sp>
            <p:nvSpPr>
              <p:cNvPr id="10" name="CuadroTexto 9"/>
              <p:cNvSpPr txBox="1"/>
              <p:nvPr/>
            </p:nvSpPr>
            <p:spPr>
              <a:xfrm>
                <a:off x="2207308" y="4270476"/>
                <a:ext cx="401873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3200" b="1" dirty="0" smtClean="0">
                    <a:solidFill>
                      <a:srgbClr val="FFFFFF"/>
                    </a:solidFill>
                  </a:rPr>
                  <a:t>C</a:t>
                </a:r>
                <a:endParaRPr lang="es-ES" sz="32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1" name="CuadroTexto 10"/>
              <p:cNvSpPr txBox="1"/>
              <p:nvPr/>
            </p:nvSpPr>
            <p:spPr>
              <a:xfrm>
                <a:off x="3717000" y="3247219"/>
                <a:ext cx="443351" cy="5847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3200" b="1" dirty="0" smtClean="0">
                    <a:solidFill>
                      <a:srgbClr val="FFFFFF"/>
                    </a:solidFill>
                  </a:rPr>
                  <a:t>D</a:t>
                </a:r>
                <a:endParaRPr lang="es-ES" sz="3200" b="1" dirty="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7" name="CuadroTexto 6"/>
          <p:cNvSpPr txBox="1"/>
          <p:nvPr/>
        </p:nvSpPr>
        <p:spPr>
          <a:xfrm>
            <a:off x="2609181" y="6581001"/>
            <a:ext cx="42160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 err="1" smtClean="0"/>
              <a:t>https</a:t>
            </a:r>
            <a:r>
              <a:rPr lang="es-ES" sz="1200" dirty="0" smtClean="0"/>
              <a:t>://</a:t>
            </a:r>
            <a:r>
              <a:rPr lang="es-ES" sz="1200" dirty="0" err="1" smtClean="0"/>
              <a:t>simple.wikipedia.org</a:t>
            </a:r>
            <a:r>
              <a:rPr lang="es-ES" sz="1200" dirty="0" smtClean="0"/>
              <a:t>/wiki/</a:t>
            </a:r>
            <a:r>
              <a:rPr lang="es-ES" sz="1200" dirty="0" err="1" smtClean="0"/>
              <a:t>Seven_Bridges_of_Königsberg</a:t>
            </a:r>
            <a:endParaRPr lang="es-ES" sz="1200" dirty="0"/>
          </a:p>
        </p:txBody>
      </p:sp>
      <p:grpSp>
        <p:nvGrpSpPr>
          <p:cNvPr id="2" name="Agrupar 1"/>
          <p:cNvGrpSpPr/>
          <p:nvPr/>
        </p:nvGrpSpPr>
        <p:grpSpPr>
          <a:xfrm>
            <a:off x="4644571" y="1327129"/>
            <a:ext cx="4523209" cy="4022184"/>
            <a:chOff x="4644571" y="1327129"/>
            <a:chExt cx="4523209" cy="4022184"/>
          </a:xfrm>
        </p:grpSpPr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15645" y="1905000"/>
              <a:ext cx="3673928" cy="2939143"/>
            </a:xfrm>
            <a:prstGeom prst="rect">
              <a:avLst/>
            </a:prstGeom>
          </p:spPr>
        </p:pic>
        <p:sp>
          <p:nvSpPr>
            <p:cNvPr id="12" name="CuadroTexto 11"/>
            <p:cNvSpPr txBox="1"/>
            <p:nvPr/>
          </p:nvSpPr>
          <p:spPr>
            <a:xfrm>
              <a:off x="7127857" y="1327129"/>
              <a:ext cx="433332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3200" b="1" dirty="0" smtClean="0"/>
                <a:t>A</a:t>
              </a:r>
              <a:endParaRPr lang="es-ES" sz="3200" b="1" dirty="0"/>
            </a:p>
          </p:txBody>
        </p:sp>
        <p:sp>
          <p:nvSpPr>
            <p:cNvPr id="13" name="CuadroTexto 12"/>
            <p:cNvSpPr txBox="1"/>
            <p:nvPr/>
          </p:nvSpPr>
          <p:spPr>
            <a:xfrm>
              <a:off x="8724429" y="2662443"/>
              <a:ext cx="443351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3200" b="1" dirty="0"/>
                <a:t>D</a:t>
              </a:r>
            </a:p>
          </p:txBody>
        </p:sp>
        <p:sp>
          <p:nvSpPr>
            <p:cNvPr id="14" name="CuadroTexto 13"/>
            <p:cNvSpPr txBox="1"/>
            <p:nvPr/>
          </p:nvSpPr>
          <p:spPr>
            <a:xfrm>
              <a:off x="7063591" y="4764537"/>
              <a:ext cx="401873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3200" b="1" dirty="0"/>
                <a:t>C</a:t>
              </a:r>
            </a:p>
          </p:txBody>
        </p:sp>
        <p:sp>
          <p:nvSpPr>
            <p:cNvPr id="15" name="CuadroTexto 14"/>
            <p:cNvSpPr txBox="1"/>
            <p:nvPr/>
          </p:nvSpPr>
          <p:spPr>
            <a:xfrm>
              <a:off x="5109314" y="3057957"/>
              <a:ext cx="414697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3200" b="1" dirty="0"/>
                <a:t>B</a:t>
              </a:r>
            </a:p>
          </p:txBody>
        </p:sp>
        <p:sp>
          <p:nvSpPr>
            <p:cNvPr id="18" name="Flecha derecha 17"/>
            <p:cNvSpPr/>
            <p:nvPr/>
          </p:nvSpPr>
          <p:spPr>
            <a:xfrm>
              <a:off x="4644571" y="2942643"/>
              <a:ext cx="464743" cy="889352"/>
            </a:xfrm>
            <a:prstGeom prst="rightArrow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sp>
        <p:nvSpPr>
          <p:cNvPr id="19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A bit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history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1225115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232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800" dirty="0" smtClean="0">
                <a:latin typeface="Arial Narrow"/>
                <a:cs typeface="Arial Narrow"/>
              </a:rPr>
              <a:t>Visual </a:t>
            </a:r>
            <a:r>
              <a:rPr lang="es-ES" sz="2800" dirty="0" err="1" smtClean="0">
                <a:latin typeface="Arial Narrow"/>
                <a:cs typeface="Arial Narrow"/>
              </a:rPr>
              <a:t>representation</a:t>
            </a:r>
            <a:r>
              <a:rPr lang="es-ES" sz="2800" dirty="0" smtClean="0">
                <a:latin typeface="Arial Narrow"/>
                <a:cs typeface="Arial Narrow"/>
              </a:rPr>
              <a:t> of </a:t>
            </a:r>
            <a:r>
              <a:rPr lang="es-ES" sz="2800" dirty="0" err="1" smtClean="0">
                <a:latin typeface="Arial Narrow"/>
                <a:cs typeface="Arial Narrow"/>
              </a:rPr>
              <a:t>interconnected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objects</a:t>
            </a:r>
            <a:endParaRPr lang="es-ES" sz="3200" dirty="0">
              <a:latin typeface="Arial Narrow"/>
              <a:cs typeface="Arial Narrow"/>
            </a:endParaRPr>
          </a:p>
        </p:txBody>
      </p:sp>
      <p:pic>
        <p:nvPicPr>
          <p:cNvPr id="21" name="Imagen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502" y="1814286"/>
            <a:ext cx="3673928" cy="2939143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: a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branch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discrete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mathematics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5666713" y="1124582"/>
            <a:ext cx="1447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Node</a:t>
            </a:r>
            <a:r>
              <a:rPr lang="es-ES" sz="2400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(</a:t>
            </a:r>
            <a:r>
              <a:rPr lang="es-ES" sz="24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vertex</a:t>
            </a:r>
            <a:r>
              <a:rPr lang="es-ES" sz="2400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)</a:t>
            </a:r>
            <a:endParaRPr lang="es-ES" sz="2400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cxnSp>
        <p:nvCxnSpPr>
          <p:cNvPr id="9" name="Conector recto de flecha 8"/>
          <p:cNvCxnSpPr/>
          <p:nvPr/>
        </p:nvCxnSpPr>
        <p:spPr>
          <a:xfrm flipV="1">
            <a:off x="4799608" y="1586247"/>
            <a:ext cx="867105" cy="41186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/>
          <p:nvPr/>
        </p:nvCxnSpPr>
        <p:spPr>
          <a:xfrm>
            <a:off x="5537325" y="2637071"/>
            <a:ext cx="867105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6468128" y="2350216"/>
            <a:ext cx="1256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Link (</a:t>
            </a:r>
            <a:r>
              <a:rPr lang="es-ES" sz="24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edge</a:t>
            </a:r>
            <a:r>
              <a:rPr lang="es-ES" sz="2400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)</a:t>
            </a:r>
            <a:endParaRPr lang="es-ES" sz="2400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2141968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232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800" dirty="0" smtClean="0">
                <a:latin typeface="Arial Narrow"/>
                <a:cs typeface="Arial Narrow"/>
              </a:rPr>
              <a:t>A set of </a:t>
            </a:r>
            <a:r>
              <a:rPr lang="es-ES" sz="2800" dirty="0" err="1" smtClean="0">
                <a:latin typeface="Arial Narrow"/>
                <a:cs typeface="Arial Narrow"/>
              </a:rPr>
              <a:t>nodes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connected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by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edges</a:t>
            </a:r>
            <a:endParaRPr lang="es-ES" sz="3200" dirty="0">
              <a:latin typeface="Arial Narrow"/>
              <a:cs typeface="Arial Narrow"/>
            </a:endParaRPr>
          </a:p>
        </p:txBody>
      </p:sp>
      <p:pic>
        <p:nvPicPr>
          <p:cNvPr id="21" name="Imagen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502" y="1814286"/>
            <a:ext cx="3673928" cy="2939143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simplest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definition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5666713" y="1124582"/>
            <a:ext cx="14474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Node</a:t>
            </a:r>
            <a:r>
              <a:rPr lang="es-ES" sz="2400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 (</a:t>
            </a:r>
            <a:r>
              <a:rPr lang="es-ES" sz="24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vertex</a:t>
            </a:r>
            <a:r>
              <a:rPr lang="es-ES" sz="2400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)</a:t>
            </a:r>
            <a:endParaRPr lang="es-ES" sz="2400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cxnSp>
        <p:nvCxnSpPr>
          <p:cNvPr id="9" name="Conector recto de flecha 8"/>
          <p:cNvCxnSpPr/>
          <p:nvPr/>
        </p:nvCxnSpPr>
        <p:spPr>
          <a:xfrm flipV="1">
            <a:off x="4799608" y="1586247"/>
            <a:ext cx="867105" cy="41186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/>
          <p:nvPr/>
        </p:nvCxnSpPr>
        <p:spPr>
          <a:xfrm>
            <a:off x="5537325" y="2637071"/>
            <a:ext cx="867105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6468128" y="2350216"/>
            <a:ext cx="12563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Link (</a:t>
            </a:r>
            <a:r>
              <a:rPr lang="es-ES" sz="2400" dirty="0" err="1" smtClean="0">
                <a:solidFill>
                  <a:srgbClr val="FF0000"/>
                </a:solidFill>
                <a:latin typeface="DIN Condensed Bold"/>
                <a:cs typeface="DIN Condensed Bold"/>
              </a:rPr>
              <a:t>edge</a:t>
            </a:r>
            <a:r>
              <a:rPr lang="es-ES" sz="2400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)</a:t>
            </a:r>
            <a:endParaRPr lang="es-ES" sz="2400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4231524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Los_Miserables.pdf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1958" b="21428"/>
          <a:stretch/>
        </p:blipFill>
        <p:spPr>
          <a:xfrm>
            <a:off x="1400664" y="806540"/>
            <a:ext cx="6965968" cy="5580830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0" y="6049613"/>
            <a:ext cx="9144001" cy="5847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>
                <a:latin typeface="Arial Narrow"/>
                <a:cs typeface="Arial Narrow"/>
              </a:rPr>
              <a:t>Les </a:t>
            </a:r>
            <a:r>
              <a:rPr lang="es-ES" sz="3200" dirty="0" err="1" smtClean="0">
                <a:latin typeface="Arial Narrow"/>
                <a:cs typeface="Arial Narrow"/>
              </a:rPr>
              <a:t>Misérables</a:t>
            </a:r>
            <a:r>
              <a:rPr lang="es-ES" sz="3200" dirty="0" smtClean="0">
                <a:latin typeface="Arial Narrow"/>
                <a:cs typeface="Arial Narrow"/>
              </a:rPr>
              <a:t> (</a:t>
            </a:r>
            <a:r>
              <a:rPr lang="es-ES" sz="3200" dirty="0" err="1" smtClean="0">
                <a:latin typeface="Arial Narrow"/>
                <a:cs typeface="Arial Narrow"/>
              </a:rPr>
              <a:t>Gephi</a:t>
            </a:r>
            <a:r>
              <a:rPr lang="es-ES" sz="3200" dirty="0">
                <a:latin typeface="Arial Narrow"/>
                <a:cs typeface="Arial Narrow"/>
              </a:rPr>
              <a:t>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Some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examples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1868430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847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200" dirty="0" err="1" smtClean="0">
                <a:latin typeface="Arial Narrow"/>
                <a:cs typeface="Arial Narrow"/>
              </a:rPr>
              <a:t>moviegalaxies.com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2800" dirty="0" smtClean="0">
                <a:latin typeface="Arial Narrow"/>
                <a:cs typeface="Arial Narrow"/>
              </a:rPr>
              <a:t>(</a:t>
            </a:r>
            <a:r>
              <a:rPr lang="es-ES" sz="2800" dirty="0" err="1" smtClean="0">
                <a:latin typeface="Arial Narrow"/>
                <a:cs typeface="Arial Narrow"/>
              </a:rPr>
              <a:t>being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updated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right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now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smtClean="0">
                <a:latin typeface="Arial Narrow"/>
                <a:cs typeface="Arial Narrow"/>
                <a:sym typeface="Wingdings"/>
              </a:rPr>
              <a:t> )</a:t>
            </a:r>
            <a:endParaRPr lang="es-ES" sz="2400" dirty="0">
              <a:latin typeface="Arial Narrow"/>
              <a:cs typeface="Arial Narrow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7341" t="7914" r="9524" b="7505"/>
          <a:stretch/>
        </p:blipFill>
        <p:spPr>
          <a:xfrm>
            <a:off x="671286" y="1016966"/>
            <a:ext cx="7601857" cy="4915749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Some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examples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3078407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847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>
                <a:latin typeface="Arial Narrow"/>
                <a:cs typeface="Arial Narrow"/>
              </a:rPr>
              <a:t>NSFNET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60" y="1138065"/>
            <a:ext cx="5152570" cy="3206201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6773" y="3628571"/>
            <a:ext cx="4367227" cy="2099128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Some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examples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1819843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847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200" dirty="0">
                <a:latin typeface="Arial Narrow"/>
                <a:cs typeface="Arial Narrow"/>
              </a:rPr>
              <a:t>m</a:t>
            </a:r>
            <a:r>
              <a:rPr lang="es-ES" sz="3200" dirty="0" smtClean="0">
                <a:latin typeface="Arial Narrow"/>
                <a:cs typeface="Arial Narrow"/>
              </a:rPr>
              <a:t>aps.level3.com (</a:t>
            </a:r>
            <a:r>
              <a:rPr lang="es-ES" sz="3200" dirty="0" err="1" smtClean="0">
                <a:latin typeface="Arial Narrow"/>
                <a:cs typeface="Arial Narrow"/>
              </a:rPr>
              <a:t>trees</a:t>
            </a:r>
            <a:r>
              <a:rPr lang="es-ES" sz="3200" dirty="0" smtClean="0">
                <a:latin typeface="Arial Narrow"/>
                <a:cs typeface="Arial Narrow"/>
              </a:rPr>
              <a:t> are a </a:t>
            </a:r>
            <a:r>
              <a:rPr lang="es-ES" sz="3200" dirty="0" err="1" smtClean="0">
                <a:latin typeface="Arial Narrow"/>
                <a:cs typeface="Arial Narrow"/>
              </a:rPr>
              <a:t>subset</a:t>
            </a:r>
            <a:r>
              <a:rPr lang="es-ES" sz="3200" dirty="0" smtClean="0">
                <a:latin typeface="Arial Narrow"/>
                <a:cs typeface="Arial Narrow"/>
              </a:rPr>
              <a:t> of </a:t>
            </a:r>
            <a:r>
              <a:rPr lang="es-ES" sz="3200" dirty="0" err="1" smtClean="0">
                <a:latin typeface="Arial Narrow"/>
                <a:cs typeface="Arial Narrow"/>
              </a:rPr>
              <a:t>graphs</a:t>
            </a:r>
            <a:r>
              <a:rPr lang="es-ES" sz="3200" dirty="0" smtClean="0">
                <a:latin typeface="Arial Narrow"/>
                <a:cs typeface="Arial Narrow"/>
              </a:rPr>
              <a:t>)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96000" y="1433285"/>
            <a:ext cx="2757714" cy="4074886"/>
          </a:xfrm>
          <a:prstGeom prst="rect">
            <a:avLst/>
          </a:prstGeom>
        </p:spPr>
      </p:pic>
      <p:pic>
        <p:nvPicPr>
          <p:cNvPr id="7" name="Imagen 6" descr="Screen Shot 2018-12-11 at 11.14.59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1233714"/>
            <a:ext cx="5361253" cy="4554825"/>
          </a:xfrm>
          <a:prstGeom prst="rect">
            <a:avLst/>
          </a:prstGeom>
        </p:spPr>
      </p:pic>
      <p:sp>
        <p:nvSpPr>
          <p:cNvPr id="6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Some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examples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31098561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t="7861" b="9240"/>
          <a:stretch/>
        </p:blipFill>
        <p:spPr>
          <a:xfrm>
            <a:off x="0" y="1287079"/>
            <a:ext cx="9144000" cy="4209143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0" y="5958898"/>
            <a:ext cx="9144001" cy="584776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3200" dirty="0" smtClean="0">
                <a:latin typeface="Arial Narrow"/>
                <a:cs typeface="Arial Narrow"/>
              </a:rPr>
              <a:t>6 </a:t>
            </a:r>
            <a:r>
              <a:rPr lang="es-ES" sz="3200" dirty="0" err="1" smtClean="0">
                <a:latin typeface="Arial Narrow"/>
                <a:cs typeface="Arial Narrow"/>
              </a:rPr>
              <a:t>degrees</a:t>
            </a:r>
            <a:r>
              <a:rPr lang="es-ES" sz="3200" dirty="0" smtClean="0">
                <a:latin typeface="Arial Narrow"/>
                <a:cs typeface="Arial Narrow"/>
              </a:rPr>
              <a:t> of </a:t>
            </a:r>
            <a:r>
              <a:rPr lang="es-ES" sz="3200" dirty="0" err="1" smtClean="0">
                <a:latin typeface="Arial Narrow"/>
                <a:cs typeface="Arial Narrow"/>
              </a:rPr>
              <a:t>separation</a:t>
            </a:r>
            <a:r>
              <a:rPr lang="es-ES" sz="3200" dirty="0" smtClean="0">
                <a:latin typeface="Arial Narrow"/>
                <a:cs typeface="Arial Narrow"/>
              </a:rPr>
              <a:t> (3.57 </a:t>
            </a:r>
            <a:r>
              <a:rPr lang="es-ES" sz="3200" dirty="0" err="1" smtClean="0">
                <a:latin typeface="Arial Narrow"/>
                <a:cs typeface="Arial Narrow"/>
              </a:rPr>
              <a:t>according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to</a:t>
            </a:r>
            <a:r>
              <a:rPr lang="es-ES" sz="3200" dirty="0" smtClean="0">
                <a:latin typeface="Arial Narrow"/>
                <a:cs typeface="Arial Narrow"/>
              </a:rPr>
              <a:t> Facebook 2016)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471714" y="6549570"/>
            <a:ext cx="853310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http://</a:t>
            </a:r>
            <a:r>
              <a:rPr lang="es-ES" sz="1400" dirty="0" err="1"/>
              <a:t>www.bbc.co.uk</a:t>
            </a:r>
            <a:r>
              <a:rPr lang="es-ES" sz="1400" dirty="0"/>
              <a:t>/</a:t>
            </a:r>
            <a:r>
              <a:rPr lang="es-ES" sz="1400" dirty="0" err="1"/>
              <a:t>newsbeat</a:t>
            </a:r>
            <a:r>
              <a:rPr lang="es-ES" sz="1400" dirty="0"/>
              <a:t>/</a:t>
            </a:r>
            <a:r>
              <a:rPr lang="es-ES" sz="1400" dirty="0" err="1"/>
              <a:t>article</a:t>
            </a:r>
            <a:r>
              <a:rPr lang="es-ES" sz="1400" dirty="0"/>
              <a:t>/35500398/how-facebook-updated-six-degrees-of-separation-its-now-357</a:t>
            </a:r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mtClean="0">
                <a:solidFill>
                  <a:schemeClr val="bg1"/>
                </a:solidFill>
                <a:latin typeface="DIN Condensed Bold"/>
                <a:cs typeface="DIN Condensed Bold"/>
              </a:rPr>
              <a:t>Some graph examples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13618524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Outline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0" y="1698706"/>
            <a:ext cx="3441968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latin typeface="Arial Narrow"/>
                <a:cs typeface="Arial Narrow"/>
              </a:rPr>
              <a:t>Review</a:t>
            </a:r>
            <a:r>
              <a:rPr lang="es-ES" sz="3200" dirty="0" smtClean="0">
                <a:latin typeface="Arial Narrow"/>
                <a:cs typeface="Arial Narrow"/>
              </a:rPr>
              <a:t> of </a:t>
            </a:r>
            <a:r>
              <a:rPr lang="es-ES" sz="3200" dirty="0" err="1" smtClean="0">
                <a:latin typeface="Arial Narrow"/>
                <a:cs typeface="Arial Narrow"/>
              </a:rPr>
              <a:t>last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week</a:t>
            </a: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Graphs</a:t>
            </a: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Spanning</a:t>
            </a:r>
            <a:r>
              <a:rPr lang="es-ES" sz="3200" dirty="0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trees</a:t>
            </a: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Path</a:t>
            </a:r>
            <a:r>
              <a:rPr lang="es-ES" sz="3200" dirty="0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finding</a:t>
            </a: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endParaRPr lang="es-ES" sz="3200" dirty="0" smtClean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1101902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194757"/>
            <a:ext cx="9144001" cy="40011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000" dirty="0" err="1" smtClean="0">
                <a:latin typeface="Arial Narrow"/>
                <a:cs typeface="Arial Narrow"/>
              </a:rPr>
              <a:t>www.egrafis.com</a:t>
            </a:r>
            <a:r>
              <a:rPr lang="es-ES" sz="2000" dirty="0" smtClean="0">
                <a:latin typeface="Arial Narrow"/>
                <a:cs typeface="Arial Narrow"/>
              </a:rPr>
              <a:t>/gambar/</a:t>
            </a:r>
            <a:r>
              <a:rPr lang="es-ES" sz="2000" dirty="0" err="1" smtClean="0">
                <a:latin typeface="Arial Narrow"/>
                <a:cs typeface="Arial Narrow"/>
              </a:rPr>
              <a:t>munchen</a:t>
            </a:r>
            <a:r>
              <a:rPr lang="es-ES" sz="2000" dirty="0" smtClean="0">
                <a:latin typeface="Arial Narrow"/>
                <a:cs typeface="Arial Narrow"/>
              </a:rPr>
              <a:t>-vs-</a:t>
            </a:r>
            <a:r>
              <a:rPr lang="es-ES" sz="2000" dirty="0" err="1" smtClean="0">
                <a:latin typeface="Arial Narrow"/>
                <a:cs typeface="Arial Narrow"/>
              </a:rPr>
              <a:t>madrid</a:t>
            </a:r>
            <a:r>
              <a:rPr lang="es-ES" sz="2000" dirty="0" smtClean="0">
                <a:latin typeface="Arial Narrow"/>
                <a:cs typeface="Arial Narrow"/>
              </a:rPr>
              <a:t>-</a:t>
            </a:r>
            <a:r>
              <a:rPr lang="es-ES" sz="2000" dirty="0" err="1" smtClean="0">
                <a:latin typeface="Arial Narrow"/>
                <a:cs typeface="Arial Narrow"/>
              </a:rPr>
              <a:t>passing</a:t>
            </a:r>
            <a:r>
              <a:rPr lang="es-ES" sz="2000" dirty="0" smtClean="0">
                <a:latin typeface="Arial Narrow"/>
                <a:cs typeface="Arial Narrow"/>
              </a:rPr>
              <a:t>-</a:t>
            </a:r>
            <a:r>
              <a:rPr lang="es-ES" sz="2000" dirty="0" err="1" smtClean="0">
                <a:latin typeface="Arial Narrow"/>
                <a:cs typeface="Arial Narrow"/>
              </a:rPr>
              <a:t>distribution</a:t>
            </a:r>
            <a:r>
              <a:rPr lang="es-ES" sz="2000" dirty="0" smtClean="0">
                <a:latin typeface="Arial Narrow"/>
                <a:cs typeface="Arial Narrow"/>
              </a:rPr>
              <a:t>-r-</a:t>
            </a:r>
            <a:r>
              <a:rPr lang="es-ES" sz="2000" dirty="0" err="1" smtClean="0">
                <a:latin typeface="Arial Narrow"/>
                <a:cs typeface="Arial Narrow"/>
              </a:rPr>
              <a:t>scientometrics</a:t>
            </a:r>
            <a:endParaRPr lang="es-ES" sz="2400" dirty="0">
              <a:latin typeface="Arial Narrow"/>
              <a:cs typeface="Arial Narrow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59116"/>
            <a:ext cx="9144000" cy="4754285"/>
          </a:xfrm>
          <a:prstGeom prst="rect">
            <a:avLst/>
          </a:prstGeom>
        </p:spPr>
      </p:pic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mtClean="0">
                <a:solidFill>
                  <a:schemeClr val="bg1"/>
                </a:solidFill>
                <a:latin typeface="DIN Condensed Bold"/>
                <a:cs typeface="DIN Condensed Bold"/>
              </a:rPr>
              <a:t>Some graph examples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427823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194757"/>
            <a:ext cx="9144001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err="1" smtClean="0">
                <a:latin typeface="Arial Narrow"/>
                <a:cs typeface="Arial Narrow"/>
              </a:rPr>
              <a:t>Zachary</a:t>
            </a:r>
            <a:r>
              <a:rPr lang="es-ES" dirty="0" smtClean="0">
                <a:latin typeface="Arial Narrow"/>
                <a:cs typeface="Arial Narrow"/>
              </a:rPr>
              <a:t> karate club</a:t>
            </a:r>
            <a:endParaRPr lang="es-ES" sz="2000" dirty="0">
              <a:latin typeface="Arial Narrow"/>
              <a:cs typeface="Arial Narrow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0700" y="1306289"/>
            <a:ext cx="8102600" cy="4318001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866577" y="6603998"/>
            <a:ext cx="35158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200" dirty="0" err="1" smtClean="0"/>
              <a:t>https</a:t>
            </a:r>
            <a:r>
              <a:rPr lang="es-ES" sz="1200" dirty="0" smtClean="0"/>
              <a:t>://</a:t>
            </a:r>
            <a:r>
              <a:rPr lang="es-ES" sz="1200" dirty="0" err="1" smtClean="0"/>
              <a:t>ifisc.uib-csic.es</a:t>
            </a:r>
            <a:r>
              <a:rPr lang="es-ES" sz="1200" dirty="0" smtClean="0"/>
              <a:t>/~</a:t>
            </a:r>
            <a:r>
              <a:rPr lang="es-ES" sz="1200" dirty="0" err="1" smtClean="0"/>
              <a:t>jramasco</a:t>
            </a:r>
            <a:r>
              <a:rPr lang="es-ES" sz="1200" dirty="0" smtClean="0"/>
              <a:t>/</a:t>
            </a:r>
            <a:r>
              <a:rPr lang="es-ES" sz="1200" dirty="0" err="1" smtClean="0"/>
              <a:t>ComplexNets.html</a:t>
            </a:r>
            <a:endParaRPr lang="es-ES" sz="1200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mtClean="0">
                <a:solidFill>
                  <a:schemeClr val="bg1"/>
                </a:solidFill>
                <a:latin typeface="DIN Condensed Bold"/>
                <a:cs typeface="DIN Condensed Bold"/>
              </a:rPr>
              <a:t>Some graph examples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3192263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-16433" y="3003172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Types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35515658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232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Directed</a:t>
            </a:r>
            <a:r>
              <a:rPr lang="es-ES" sz="2800" dirty="0">
                <a:latin typeface="Arial Narrow"/>
                <a:cs typeface="Arial Narrow"/>
              </a:rPr>
              <a:t> </a:t>
            </a:r>
            <a:r>
              <a:rPr lang="es-ES" sz="2800" dirty="0" smtClean="0">
                <a:latin typeface="Arial Narrow"/>
                <a:cs typeface="Arial Narrow"/>
              </a:rPr>
              <a:t>vs. </a:t>
            </a:r>
            <a:r>
              <a:rPr lang="es-ES" sz="2800" dirty="0" err="1" smtClean="0">
                <a:latin typeface="Arial Narrow"/>
                <a:cs typeface="Arial Narrow"/>
              </a:rPr>
              <a:t>Undirected</a:t>
            </a:r>
            <a:r>
              <a:rPr lang="es-ES" sz="2800" dirty="0" smtClean="0">
                <a:latin typeface="Arial Narrow"/>
                <a:cs typeface="Arial Narrow"/>
              </a:rPr>
              <a:t> : </a:t>
            </a:r>
            <a:r>
              <a:rPr lang="es-ES" sz="2800" dirty="0" err="1" smtClean="0">
                <a:latin typeface="Arial Narrow"/>
                <a:cs typeface="Arial Narrow"/>
              </a:rPr>
              <a:t>Twitter</a:t>
            </a:r>
            <a:r>
              <a:rPr lang="es-ES" sz="2800" dirty="0" smtClean="0">
                <a:latin typeface="Arial Narrow"/>
                <a:cs typeface="Arial Narrow"/>
              </a:rPr>
              <a:t> vs Facebook</a:t>
            </a:r>
            <a:endParaRPr lang="es-ES" sz="3200" dirty="0">
              <a:latin typeface="Arial Narrow"/>
              <a:cs typeface="Arial Narrow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Types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21854" t="20422" r="25044" b="14228"/>
          <a:stretch/>
        </p:blipFill>
        <p:spPr>
          <a:xfrm>
            <a:off x="1" y="1542376"/>
            <a:ext cx="4491462" cy="4145612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280133" y="5838453"/>
            <a:ext cx="3544560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600" dirty="0" err="1" smtClean="0"/>
              <a:t>https</a:t>
            </a:r>
            <a:r>
              <a:rPr lang="es-ES" sz="600" dirty="0" smtClean="0"/>
              <a:t>://</a:t>
            </a:r>
            <a:r>
              <a:rPr lang="es-ES" sz="600" dirty="0" err="1" smtClean="0"/>
              <a:t>www.slideshare.net</a:t>
            </a:r>
            <a:r>
              <a:rPr lang="es-ES" sz="600" dirty="0" smtClean="0"/>
              <a:t>/neo4j/graphconnect-2014-sf-dynamic-graphs-the-future-of-neo4j-visualization</a:t>
            </a:r>
            <a:endParaRPr lang="es-ES" sz="600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9557" y="1718000"/>
            <a:ext cx="4940697" cy="3403071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-16433" y="937844"/>
            <a:ext cx="4359147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b="1" dirty="0" err="1" smtClean="0">
                <a:latin typeface="Arial Narrow"/>
                <a:cs typeface="Arial Narrow"/>
              </a:rPr>
              <a:t>Twitter</a:t>
            </a:r>
            <a:r>
              <a:rPr lang="es-ES" b="1" dirty="0" smtClean="0">
                <a:latin typeface="Arial Narrow"/>
                <a:cs typeface="Arial Narrow"/>
              </a:rPr>
              <a:t>: </a:t>
            </a:r>
            <a:r>
              <a:rPr lang="es-ES" dirty="0" err="1" smtClean="0">
                <a:latin typeface="Arial Narrow"/>
                <a:cs typeface="Arial Narrow"/>
              </a:rPr>
              <a:t>You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follow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someone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who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does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not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follow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you</a:t>
            </a:r>
            <a:r>
              <a:rPr lang="es-ES" dirty="0" smtClean="0">
                <a:latin typeface="Arial Narrow"/>
                <a:cs typeface="Arial Narrow"/>
              </a:rPr>
              <a:t> back. </a:t>
            </a:r>
            <a:r>
              <a:rPr lang="es-ES" dirty="0" err="1" smtClean="0">
                <a:latin typeface="Arial Narrow"/>
                <a:cs typeface="Arial Narrow"/>
              </a:rPr>
              <a:t>Twitter’s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graph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is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latin typeface="Arial Narrow"/>
                <a:cs typeface="Arial Narrow"/>
              </a:rPr>
              <a:t>directed</a:t>
            </a:r>
            <a:r>
              <a:rPr lang="es-ES" dirty="0" smtClean="0">
                <a:latin typeface="Arial Narrow"/>
                <a:cs typeface="Arial Narrow"/>
              </a:rPr>
              <a:t>.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4784853" y="937844"/>
            <a:ext cx="4359147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b="1" dirty="0" smtClean="0">
                <a:latin typeface="Arial Narrow"/>
                <a:cs typeface="Arial Narrow"/>
              </a:rPr>
              <a:t>Facebook</a:t>
            </a:r>
            <a:r>
              <a:rPr lang="es-ES" dirty="0" smtClean="0">
                <a:latin typeface="Arial Narrow"/>
                <a:cs typeface="Arial Narrow"/>
              </a:rPr>
              <a:t>: </a:t>
            </a:r>
            <a:r>
              <a:rPr lang="es-ES" dirty="0" err="1" smtClean="0">
                <a:latin typeface="Arial Narrow"/>
                <a:cs typeface="Arial Narrow"/>
              </a:rPr>
              <a:t>Friendship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is</a:t>
            </a:r>
            <a:r>
              <a:rPr lang="es-ES" dirty="0" smtClean="0">
                <a:latin typeface="Arial Narrow"/>
                <a:cs typeface="Arial Narrow"/>
              </a:rPr>
              <a:t> mutual. </a:t>
            </a:r>
            <a:r>
              <a:rPr lang="es-ES" dirty="0" err="1" smtClean="0">
                <a:latin typeface="Arial Narrow"/>
                <a:cs typeface="Arial Narrow"/>
              </a:rPr>
              <a:t>Facebook’s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graph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is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latin typeface="Arial Narrow"/>
                <a:cs typeface="Arial Narrow"/>
              </a:rPr>
              <a:t>undirected</a:t>
            </a:r>
            <a:r>
              <a:rPr lang="es-ES" dirty="0" smtClean="0">
                <a:latin typeface="Arial Narrow"/>
                <a:cs typeface="Arial Narrow"/>
              </a:rPr>
              <a:t>.</a:t>
            </a:r>
            <a:endParaRPr lang="es-ES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1372872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232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Directed</a:t>
            </a:r>
            <a:r>
              <a:rPr lang="es-ES" sz="2800" dirty="0">
                <a:latin typeface="Arial Narrow"/>
                <a:cs typeface="Arial Narrow"/>
              </a:rPr>
              <a:t> </a:t>
            </a:r>
            <a:r>
              <a:rPr lang="es-ES" sz="2800" dirty="0" smtClean="0">
                <a:latin typeface="Arial Narrow"/>
                <a:cs typeface="Arial Narrow"/>
              </a:rPr>
              <a:t>vs. </a:t>
            </a:r>
            <a:r>
              <a:rPr lang="es-ES" sz="2800" dirty="0" err="1" smtClean="0">
                <a:latin typeface="Arial Narrow"/>
                <a:cs typeface="Arial Narrow"/>
              </a:rPr>
              <a:t>Undirected</a:t>
            </a:r>
            <a:r>
              <a:rPr lang="es-ES" sz="2800" dirty="0" smtClean="0">
                <a:latin typeface="Arial Narrow"/>
                <a:cs typeface="Arial Narrow"/>
              </a:rPr>
              <a:t> : </a:t>
            </a:r>
            <a:r>
              <a:rPr lang="es-ES" sz="2800" dirty="0" err="1" smtClean="0">
                <a:latin typeface="Arial Narrow"/>
                <a:cs typeface="Arial Narrow"/>
              </a:rPr>
              <a:t>Twitter</a:t>
            </a:r>
            <a:r>
              <a:rPr lang="es-ES" sz="2800" dirty="0" smtClean="0">
                <a:latin typeface="Arial Narrow"/>
                <a:cs typeface="Arial Narrow"/>
              </a:rPr>
              <a:t> vs Facebook</a:t>
            </a:r>
            <a:endParaRPr lang="es-ES" sz="3200" dirty="0">
              <a:latin typeface="Arial Narrow"/>
              <a:cs typeface="Arial Narrow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Types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-16433" y="937844"/>
            <a:ext cx="4359147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b="1" dirty="0" err="1" smtClean="0">
                <a:latin typeface="Arial Narrow"/>
                <a:cs typeface="Arial Narrow"/>
              </a:rPr>
              <a:t>Directed</a:t>
            </a:r>
            <a:r>
              <a:rPr lang="es-ES" b="1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latin typeface="Arial Narrow"/>
                <a:cs typeface="Arial Narrow"/>
              </a:rPr>
              <a:t>graphs</a:t>
            </a:r>
            <a:r>
              <a:rPr lang="es-ES" b="1" dirty="0" smtClean="0">
                <a:latin typeface="Arial Narrow"/>
                <a:cs typeface="Arial Narrow"/>
              </a:rPr>
              <a:t> 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4784853" y="937844"/>
            <a:ext cx="4359147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b="1" dirty="0" err="1" smtClean="0">
                <a:latin typeface="Arial Narrow"/>
                <a:cs typeface="Arial Narrow"/>
              </a:rPr>
              <a:t>Undirected</a:t>
            </a:r>
            <a:r>
              <a:rPr lang="es-ES" b="1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latin typeface="Arial Narrow"/>
                <a:cs typeface="Arial Narrow"/>
              </a:rPr>
              <a:t>graphs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9" name="Elipse 8"/>
          <p:cNvSpPr/>
          <p:nvPr/>
        </p:nvSpPr>
        <p:spPr>
          <a:xfrm>
            <a:off x="2811519" y="2988682"/>
            <a:ext cx="492643" cy="492692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Ziva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1" name="Elipse 10"/>
          <p:cNvSpPr/>
          <p:nvPr/>
        </p:nvSpPr>
        <p:spPr>
          <a:xfrm>
            <a:off x="2811519" y="1794391"/>
            <a:ext cx="492643" cy="492692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700" dirty="0" smtClean="0">
                <a:solidFill>
                  <a:schemeClr val="tx1"/>
                </a:solidFill>
              </a:rPr>
              <a:t>Ahmed</a:t>
            </a:r>
            <a:endParaRPr lang="es-ES" sz="700" dirty="0">
              <a:solidFill>
                <a:schemeClr val="tx1"/>
              </a:solidFill>
            </a:endParaRPr>
          </a:p>
        </p:txBody>
      </p:sp>
      <p:sp>
        <p:nvSpPr>
          <p:cNvPr id="12" name="Elipse 11"/>
          <p:cNvSpPr/>
          <p:nvPr/>
        </p:nvSpPr>
        <p:spPr>
          <a:xfrm>
            <a:off x="802629" y="2988682"/>
            <a:ext cx="492643" cy="492692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John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3" name="Elipse 12"/>
          <p:cNvSpPr/>
          <p:nvPr/>
        </p:nvSpPr>
        <p:spPr>
          <a:xfrm>
            <a:off x="802629" y="1794391"/>
            <a:ext cx="492643" cy="492692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Mary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1891919" y="4296171"/>
            <a:ext cx="492643" cy="492692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Raj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15" name="Conector recto de flecha 14"/>
          <p:cNvCxnSpPr>
            <a:stCxn id="13" idx="6"/>
            <a:endCxn id="11" idx="2"/>
          </p:cNvCxnSpPr>
          <p:nvPr/>
        </p:nvCxnSpPr>
        <p:spPr>
          <a:xfrm>
            <a:off x="1295272" y="2040737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>
            <a:stCxn id="11" idx="4"/>
            <a:endCxn id="9" idx="0"/>
          </p:cNvCxnSpPr>
          <p:nvPr/>
        </p:nvCxnSpPr>
        <p:spPr>
          <a:xfrm>
            <a:off x="3057841" y="2287083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>
            <a:stCxn id="9" idx="2"/>
            <a:endCxn id="12" idx="6"/>
          </p:cNvCxnSpPr>
          <p:nvPr/>
        </p:nvCxnSpPr>
        <p:spPr>
          <a:xfrm flipH="1">
            <a:off x="1295272" y="3235028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>
            <a:stCxn id="12" idx="0"/>
            <a:endCxn id="13" idx="4"/>
          </p:cNvCxnSpPr>
          <p:nvPr/>
        </p:nvCxnSpPr>
        <p:spPr>
          <a:xfrm flipV="1">
            <a:off x="1048951" y="2287083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cto de flecha 18"/>
          <p:cNvCxnSpPr>
            <a:stCxn id="14" idx="2"/>
            <a:endCxn id="12" idx="4"/>
          </p:cNvCxnSpPr>
          <p:nvPr/>
        </p:nvCxnSpPr>
        <p:spPr>
          <a:xfrm flipH="1" flipV="1">
            <a:off x="1048951" y="3481374"/>
            <a:ext cx="842968" cy="1061143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/>
          <p:cNvCxnSpPr>
            <a:stCxn id="9" idx="4"/>
            <a:endCxn id="14" idx="6"/>
          </p:cNvCxnSpPr>
          <p:nvPr/>
        </p:nvCxnSpPr>
        <p:spPr>
          <a:xfrm flipH="1">
            <a:off x="2384562" y="3481374"/>
            <a:ext cx="673279" cy="1061143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Elipse 20"/>
          <p:cNvSpPr/>
          <p:nvPr/>
        </p:nvSpPr>
        <p:spPr>
          <a:xfrm>
            <a:off x="7667219" y="3002312"/>
            <a:ext cx="492643" cy="492692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Ziva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2" name="Elipse 21"/>
          <p:cNvSpPr/>
          <p:nvPr/>
        </p:nvSpPr>
        <p:spPr>
          <a:xfrm>
            <a:off x="7667219" y="1808021"/>
            <a:ext cx="492643" cy="492692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700" dirty="0" smtClean="0">
                <a:solidFill>
                  <a:schemeClr val="tx1"/>
                </a:solidFill>
              </a:rPr>
              <a:t>Ahmed</a:t>
            </a:r>
            <a:endParaRPr lang="es-ES" sz="700" dirty="0">
              <a:solidFill>
                <a:schemeClr val="tx1"/>
              </a:solidFill>
            </a:endParaRPr>
          </a:p>
        </p:txBody>
      </p:sp>
      <p:sp>
        <p:nvSpPr>
          <p:cNvPr id="23" name="Elipse 22"/>
          <p:cNvSpPr/>
          <p:nvPr/>
        </p:nvSpPr>
        <p:spPr>
          <a:xfrm>
            <a:off x="5658329" y="3002312"/>
            <a:ext cx="492643" cy="492692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John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4" name="Elipse 23"/>
          <p:cNvSpPr/>
          <p:nvPr/>
        </p:nvSpPr>
        <p:spPr>
          <a:xfrm>
            <a:off x="5658329" y="1808021"/>
            <a:ext cx="492643" cy="492692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smtClean="0">
                <a:solidFill>
                  <a:schemeClr val="tx1"/>
                </a:solidFill>
              </a:rPr>
              <a:t>Mary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25" name="Elipse 24"/>
          <p:cNvSpPr/>
          <p:nvPr/>
        </p:nvSpPr>
        <p:spPr>
          <a:xfrm>
            <a:off x="6747619" y="4309801"/>
            <a:ext cx="492643" cy="492692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Raj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26" name="Conector recto de flecha 25"/>
          <p:cNvCxnSpPr>
            <a:stCxn id="24" idx="6"/>
            <a:endCxn id="22" idx="2"/>
          </p:cNvCxnSpPr>
          <p:nvPr/>
        </p:nvCxnSpPr>
        <p:spPr>
          <a:xfrm>
            <a:off x="6150972" y="2054367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stCxn id="22" idx="4"/>
            <a:endCxn id="21" idx="0"/>
          </p:cNvCxnSpPr>
          <p:nvPr/>
        </p:nvCxnSpPr>
        <p:spPr>
          <a:xfrm>
            <a:off x="7913541" y="2300713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>
            <a:stCxn id="21" idx="2"/>
            <a:endCxn id="23" idx="6"/>
          </p:cNvCxnSpPr>
          <p:nvPr/>
        </p:nvCxnSpPr>
        <p:spPr>
          <a:xfrm flipH="1">
            <a:off x="6150972" y="3248658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3" idx="0"/>
            <a:endCxn id="24" idx="4"/>
          </p:cNvCxnSpPr>
          <p:nvPr/>
        </p:nvCxnSpPr>
        <p:spPr>
          <a:xfrm flipV="1">
            <a:off x="5904651" y="2300713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5" idx="2"/>
            <a:endCxn id="23" idx="4"/>
          </p:cNvCxnSpPr>
          <p:nvPr/>
        </p:nvCxnSpPr>
        <p:spPr>
          <a:xfrm flipH="1" flipV="1">
            <a:off x="5904651" y="3495004"/>
            <a:ext cx="842968" cy="1061143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/>
          <p:cNvCxnSpPr>
            <a:stCxn id="21" idx="4"/>
            <a:endCxn id="25" idx="6"/>
          </p:cNvCxnSpPr>
          <p:nvPr/>
        </p:nvCxnSpPr>
        <p:spPr>
          <a:xfrm flipH="1">
            <a:off x="7240262" y="3495004"/>
            <a:ext cx="673279" cy="1061143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3270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232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800" dirty="0" smtClean="0">
                <a:latin typeface="Arial Narrow"/>
                <a:cs typeface="Arial Narrow"/>
              </a:rPr>
              <a:t>Road </a:t>
            </a:r>
            <a:r>
              <a:rPr lang="es-ES" sz="2800" dirty="0" err="1" smtClean="0">
                <a:latin typeface="Arial Narrow"/>
                <a:cs typeface="Arial Narrow"/>
              </a:rPr>
              <a:t>maps</a:t>
            </a:r>
            <a:r>
              <a:rPr lang="es-ES" sz="2800" dirty="0" smtClean="0">
                <a:latin typeface="Arial Narrow"/>
                <a:cs typeface="Arial Narrow"/>
              </a:rPr>
              <a:t> are </a:t>
            </a:r>
            <a:r>
              <a:rPr lang="es-ES" sz="2800" dirty="0" err="1" smtClean="0">
                <a:latin typeface="Arial Narrow"/>
                <a:cs typeface="Arial Narrow"/>
              </a:rPr>
              <a:t>represented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directed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graphs</a:t>
            </a:r>
            <a:endParaRPr lang="es-ES" sz="3200" dirty="0">
              <a:latin typeface="Arial Narrow"/>
              <a:cs typeface="Arial Narrow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Types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 descr="Screen Shot 2019-01-23 at 10.11.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69" y="919693"/>
            <a:ext cx="3991965" cy="4997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802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232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800" dirty="0" smtClean="0">
                <a:latin typeface="Arial Narrow"/>
                <a:cs typeface="Arial Narrow"/>
              </a:rPr>
              <a:t>Road </a:t>
            </a:r>
            <a:r>
              <a:rPr lang="es-ES" sz="2800" dirty="0" err="1" smtClean="0">
                <a:latin typeface="Arial Narrow"/>
                <a:cs typeface="Arial Narrow"/>
              </a:rPr>
              <a:t>maps</a:t>
            </a:r>
            <a:r>
              <a:rPr lang="es-ES" sz="2800" dirty="0" smtClean="0">
                <a:latin typeface="Arial Narrow"/>
                <a:cs typeface="Arial Narrow"/>
              </a:rPr>
              <a:t> are </a:t>
            </a:r>
            <a:r>
              <a:rPr lang="es-ES" sz="2800" dirty="0" err="1" smtClean="0">
                <a:latin typeface="Arial Narrow"/>
                <a:cs typeface="Arial Narrow"/>
              </a:rPr>
              <a:t>directed</a:t>
            </a:r>
            <a:endParaRPr lang="es-ES" sz="3200" dirty="0">
              <a:latin typeface="Arial Narrow"/>
              <a:cs typeface="Arial Narrow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Types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 descr="Screen Shot 2019-01-23 at 10.11.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69" y="919693"/>
            <a:ext cx="3991965" cy="499713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3387421" y="244156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2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3272472" y="149361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Amersham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Arms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" name="Elipse 9"/>
          <p:cNvSpPr/>
          <p:nvPr/>
        </p:nvSpPr>
        <p:spPr>
          <a:xfrm>
            <a:off x="1509904" y="293425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Goldsmiths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1" name="Elipse 10"/>
          <p:cNvSpPr/>
          <p:nvPr/>
        </p:nvSpPr>
        <p:spPr>
          <a:xfrm>
            <a:off x="605858" y="187134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1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" name="Elipse 11"/>
          <p:cNvSpPr/>
          <p:nvPr/>
        </p:nvSpPr>
        <p:spPr>
          <a:xfrm>
            <a:off x="3272472" y="505742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3</a:t>
            </a:r>
            <a:endParaRPr lang="es-ES" sz="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9585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232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800" dirty="0" smtClean="0">
                <a:latin typeface="Arial Narrow"/>
                <a:cs typeface="Arial Narrow"/>
              </a:rPr>
              <a:t>Road </a:t>
            </a:r>
            <a:r>
              <a:rPr lang="es-ES" sz="2800" dirty="0" err="1" smtClean="0">
                <a:latin typeface="Arial Narrow"/>
                <a:cs typeface="Arial Narrow"/>
              </a:rPr>
              <a:t>maps</a:t>
            </a:r>
            <a:r>
              <a:rPr lang="es-ES" sz="2800" dirty="0" smtClean="0">
                <a:latin typeface="Arial Narrow"/>
                <a:cs typeface="Arial Narrow"/>
              </a:rPr>
              <a:t> are </a:t>
            </a:r>
            <a:r>
              <a:rPr lang="es-ES" sz="2800" dirty="0" err="1" smtClean="0">
                <a:latin typeface="Arial Narrow"/>
                <a:cs typeface="Arial Narrow"/>
              </a:rPr>
              <a:t>directed</a:t>
            </a:r>
            <a:endParaRPr lang="es-ES" sz="3200" dirty="0">
              <a:latin typeface="Arial Narrow"/>
              <a:cs typeface="Arial Narrow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Types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 descr="Screen Shot 2019-01-23 at 10.11.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69" y="919693"/>
            <a:ext cx="3991965" cy="499713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3387421" y="244156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2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3272472" y="149361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Amersham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Arms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" name="Elipse 9"/>
          <p:cNvSpPr/>
          <p:nvPr/>
        </p:nvSpPr>
        <p:spPr>
          <a:xfrm>
            <a:off x="1509904" y="293425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Goldsmiths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1" name="Elipse 10"/>
          <p:cNvSpPr/>
          <p:nvPr/>
        </p:nvSpPr>
        <p:spPr>
          <a:xfrm>
            <a:off x="605858" y="187134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1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" name="Elipse 11"/>
          <p:cNvSpPr/>
          <p:nvPr/>
        </p:nvSpPr>
        <p:spPr>
          <a:xfrm>
            <a:off x="3272472" y="505742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3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3" name="Elipse 12"/>
          <p:cNvSpPr/>
          <p:nvPr/>
        </p:nvSpPr>
        <p:spPr>
          <a:xfrm>
            <a:off x="7420754" y="257294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2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7420754" y="137865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Amersham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Arms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5" name="Elipse 14"/>
          <p:cNvSpPr/>
          <p:nvPr/>
        </p:nvSpPr>
        <p:spPr>
          <a:xfrm>
            <a:off x="5411864" y="257294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Goldsmiths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5411864" y="137865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1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7" name="Elipse 16"/>
          <p:cNvSpPr/>
          <p:nvPr/>
        </p:nvSpPr>
        <p:spPr>
          <a:xfrm>
            <a:off x="6501154" y="388043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3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3" name="Conector recto de flecha 2"/>
          <p:cNvCxnSpPr>
            <a:stCxn id="16" idx="6"/>
            <a:endCxn id="14" idx="2"/>
          </p:cNvCxnSpPr>
          <p:nvPr/>
        </p:nvCxnSpPr>
        <p:spPr>
          <a:xfrm>
            <a:off x="5904507" y="1625002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>
            <a:stCxn id="14" idx="4"/>
            <a:endCxn id="13" idx="0"/>
          </p:cNvCxnSpPr>
          <p:nvPr/>
        </p:nvCxnSpPr>
        <p:spPr>
          <a:xfrm>
            <a:off x="7667076" y="1871348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/>
          <p:cNvCxnSpPr>
            <a:stCxn id="13" idx="2"/>
            <a:endCxn id="15" idx="6"/>
          </p:cNvCxnSpPr>
          <p:nvPr/>
        </p:nvCxnSpPr>
        <p:spPr>
          <a:xfrm flipH="1">
            <a:off x="5904507" y="2819293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>
            <a:stCxn id="15" idx="0"/>
            <a:endCxn id="16" idx="4"/>
          </p:cNvCxnSpPr>
          <p:nvPr/>
        </p:nvCxnSpPr>
        <p:spPr>
          <a:xfrm flipV="1">
            <a:off x="5658186" y="1871348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stCxn id="17" idx="2"/>
            <a:endCxn id="15" idx="4"/>
          </p:cNvCxnSpPr>
          <p:nvPr/>
        </p:nvCxnSpPr>
        <p:spPr>
          <a:xfrm flipH="1" flipV="1">
            <a:off x="5658186" y="3065639"/>
            <a:ext cx="842968" cy="1061143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13" idx="4"/>
            <a:endCxn id="17" idx="6"/>
          </p:cNvCxnSpPr>
          <p:nvPr/>
        </p:nvCxnSpPr>
        <p:spPr>
          <a:xfrm flipH="1">
            <a:off x="6993797" y="3065639"/>
            <a:ext cx="673279" cy="1061143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633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ángulo 44"/>
          <p:cNvSpPr/>
          <p:nvPr/>
        </p:nvSpPr>
        <p:spPr>
          <a:xfrm>
            <a:off x="1781182" y="3324141"/>
            <a:ext cx="5330108" cy="1912949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CuadroTexto 7"/>
          <p:cNvSpPr txBox="1"/>
          <p:nvPr/>
        </p:nvSpPr>
        <p:spPr>
          <a:xfrm>
            <a:off x="0" y="6049613"/>
            <a:ext cx="9144001" cy="5232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Weighted</a:t>
            </a:r>
            <a:r>
              <a:rPr lang="es-ES" sz="2800" dirty="0" smtClean="0">
                <a:latin typeface="Arial Narrow"/>
                <a:cs typeface="Arial Narrow"/>
              </a:rPr>
              <a:t> vs. Non-</a:t>
            </a:r>
            <a:r>
              <a:rPr lang="es-ES" sz="2800" dirty="0" err="1" smtClean="0">
                <a:latin typeface="Arial Narrow"/>
                <a:cs typeface="Arial Narrow"/>
              </a:rPr>
              <a:t>weighted</a:t>
            </a:r>
            <a:r>
              <a:rPr lang="es-ES" sz="2800" dirty="0" smtClean="0">
                <a:latin typeface="Arial Narrow"/>
                <a:cs typeface="Arial Narrow"/>
              </a:rPr>
              <a:t> (</a:t>
            </a:r>
            <a:r>
              <a:rPr lang="es-ES" sz="2800" dirty="0" err="1" smtClean="0">
                <a:latin typeface="Arial Narrow"/>
                <a:cs typeface="Arial Narrow"/>
              </a:rPr>
              <a:t>intensity</a:t>
            </a:r>
            <a:r>
              <a:rPr lang="es-ES" sz="2800" dirty="0" smtClean="0">
                <a:latin typeface="Arial Narrow"/>
                <a:cs typeface="Arial Narrow"/>
              </a:rPr>
              <a:t> of </a:t>
            </a:r>
            <a:r>
              <a:rPr lang="es-ES" sz="2800" dirty="0" err="1" smtClean="0">
                <a:latin typeface="Arial Narrow"/>
                <a:cs typeface="Arial Narrow"/>
              </a:rPr>
              <a:t>relationships</a:t>
            </a:r>
            <a:r>
              <a:rPr lang="es-ES" sz="2800" dirty="0" smtClean="0">
                <a:latin typeface="Arial Narrow"/>
                <a:cs typeface="Arial Narrow"/>
              </a:rPr>
              <a:t>)</a:t>
            </a:r>
            <a:endParaRPr lang="es-ES" sz="3200" dirty="0">
              <a:latin typeface="Arial Narrow"/>
              <a:cs typeface="Arial Narrow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Types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21" name="Imagen 20" descr="Los_Miserables.pdf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2347" r="34639" b="39582"/>
          <a:stretch/>
        </p:blipFill>
        <p:spPr>
          <a:xfrm>
            <a:off x="1781182" y="1160313"/>
            <a:ext cx="5330108" cy="2085428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6" name="Elipse 25"/>
          <p:cNvSpPr/>
          <p:nvPr/>
        </p:nvSpPr>
        <p:spPr>
          <a:xfrm>
            <a:off x="3794920" y="4252750"/>
            <a:ext cx="675593" cy="721275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50" dirty="0" err="1" smtClean="0">
                <a:solidFill>
                  <a:schemeClr val="tx1"/>
                </a:solidFill>
              </a:rPr>
              <a:t>Valjean</a:t>
            </a:r>
            <a:endParaRPr lang="es-ES" sz="1050" dirty="0">
              <a:solidFill>
                <a:schemeClr val="tx1"/>
              </a:solidFill>
            </a:endParaRPr>
          </a:p>
        </p:txBody>
      </p:sp>
      <p:sp>
        <p:nvSpPr>
          <p:cNvPr id="29" name="Elipse 28"/>
          <p:cNvSpPr/>
          <p:nvPr/>
        </p:nvSpPr>
        <p:spPr>
          <a:xfrm>
            <a:off x="4856625" y="3531475"/>
            <a:ext cx="675593" cy="721275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50" dirty="0" err="1" smtClean="0">
                <a:solidFill>
                  <a:schemeClr val="tx1"/>
                </a:solidFill>
              </a:rPr>
              <a:t>Cosette</a:t>
            </a:r>
            <a:endParaRPr lang="es-ES" sz="1050" dirty="0">
              <a:solidFill>
                <a:schemeClr val="tx1"/>
              </a:solidFill>
            </a:endParaRPr>
          </a:p>
        </p:txBody>
      </p:sp>
      <p:cxnSp>
        <p:nvCxnSpPr>
          <p:cNvPr id="4" name="Conector recto 3"/>
          <p:cNvCxnSpPr>
            <a:stCxn id="26" idx="7"/>
            <a:endCxn id="29" idx="2"/>
          </p:cNvCxnSpPr>
          <p:nvPr/>
        </p:nvCxnSpPr>
        <p:spPr>
          <a:xfrm flipV="1">
            <a:off x="4371575" y="3892113"/>
            <a:ext cx="485050" cy="4662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uadroTexto 18"/>
          <p:cNvSpPr txBox="1"/>
          <p:nvPr/>
        </p:nvSpPr>
        <p:spPr>
          <a:xfrm>
            <a:off x="4324541" y="3798033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</a:t>
            </a:r>
            <a:endParaRPr lang="es-ES" dirty="0"/>
          </a:p>
        </p:txBody>
      </p:sp>
      <p:sp>
        <p:nvSpPr>
          <p:cNvPr id="31" name="Elipse 30"/>
          <p:cNvSpPr/>
          <p:nvPr/>
        </p:nvSpPr>
        <p:spPr>
          <a:xfrm>
            <a:off x="6231883" y="4252751"/>
            <a:ext cx="675593" cy="721275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50" dirty="0" err="1" smtClean="0">
                <a:solidFill>
                  <a:schemeClr val="tx1"/>
                </a:solidFill>
              </a:rPr>
              <a:t>Cosette</a:t>
            </a:r>
            <a:endParaRPr lang="es-ES" sz="1050" dirty="0">
              <a:solidFill>
                <a:schemeClr val="tx1"/>
              </a:solidFill>
            </a:endParaRPr>
          </a:p>
        </p:txBody>
      </p:sp>
      <p:sp>
        <p:nvSpPr>
          <p:cNvPr id="32" name="Elipse 31"/>
          <p:cNvSpPr/>
          <p:nvPr/>
        </p:nvSpPr>
        <p:spPr>
          <a:xfrm>
            <a:off x="2240760" y="4252750"/>
            <a:ext cx="675593" cy="721275"/>
          </a:xfrm>
          <a:prstGeom prst="ellipse">
            <a:avLst/>
          </a:prstGeom>
          <a:solidFill>
            <a:schemeClr val="bg2">
              <a:lumMod val="9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50" dirty="0" err="1" smtClean="0">
                <a:solidFill>
                  <a:schemeClr val="tx1"/>
                </a:solidFill>
              </a:rPr>
              <a:t>Judge</a:t>
            </a:r>
            <a:endParaRPr lang="es-ES" sz="1050" dirty="0">
              <a:solidFill>
                <a:schemeClr val="tx1"/>
              </a:solidFill>
            </a:endParaRPr>
          </a:p>
        </p:txBody>
      </p:sp>
      <p:cxnSp>
        <p:nvCxnSpPr>
          <p:cNvPr id="33" name="Conector recto 32"/>
          <p:cNvCxnSpPr>
            <a:stCxn id="32" idx="6"/>
            <a:endCxn id="26" idx="2"/>
          </p:cNvCxnSpPr>
          <p:nvPr/>
        </p:nvCxnSpPr>
        <p:spPr>
          <a:xfrm>
            <a:off x="2916353" y="4613388"/>
            <a:ext cx="87856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uadroTexto 35"/>
          <p:cNvSpPr txBox="1"/>
          <p:nvPr/>
        </p:nvSpPr>
        <p:spPr>
          <a:xfrm>
            <a:off x="3144339" y="424405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sp>
        <p:nvSpPr>
          <p:cNvPr id="37" name="CuadroTexto 36"/>
          <p:cNvSpPr txBox="1"/>
          <p:nvPr/>
        </p:nvSpPr>
        <p:spPr>
          <a:xfrm>
            <a:off x="5740352" y="37388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9</a:t>
            </a:r>
          </a:p>
        </p:txBody>
      </p:sp>
      <p:cxnSp>
        <p:nvCxnSpPr>
          <p:cNvPr id="38" name="Conector recto 37"/>
          <p:cNvCxnSpPr>
            <a:stCxn id="29" idx="6"/>
            <a:endCxn id="31" idx="1"/>
          </p:cNvCxnSpPr>
          <p:nvPr/>
        </p:nvCxnSpPr>
        <p:spPr>
          <a:xfrm>
            <a:off x="5532218" y="3892113"/>
            <a:ext cx="798603" cy="4662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40"/>
          <p:cNvCxnSpPr>
            <a:stCxn id="26" idx="6"/>
            <a:endCxn id="31" idx="2"/>
          </p:cNvCxnSpPr>
          <p:nvPr/>
        </p:nvCxnSpPr>
        <p:spPr>
          <a:xfrm>
            <a:off x="4470513" y="4613388"/>
            <a:ext cx="1761370" cy="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CuadroTexto 43"/>
          <p:cNvSpPr txBox="1"/>
          <p:nvPr/>
        </p:nvSpPr>
        <p:spPr>
          <a:xfrm>
            <a:off x="5184011" y="4573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46" name="CuadroTexto 45"/>
          <p:cNvSpPr txBox="1"/>
          <p:nvPr/>
        </p:nvSpPr>
        <p:spPr>
          <a:xfrm>
            <a:off x="2837963" y="5475781"/>
            <a:ext cx="3681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/>
              <a:t>This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an</a:t>
            </a:r>
            <a:r>
              <a:rPr lang="es-ES" dirty="0" smtClean="0"/>
              <a:t> </a:t>
            </a:r>
            <a:r>
              <a:rPr lang="es-ES" b="1" dirty="0" err="1" smtClean="0"/>
              <a:t>undirected</a:t>
            </a:r>
            <a:r>
              <a:rPr lang="es-ES" b="1" dirty="0" smtClean="0"/>
              <a:t> </a:t>
            </a:r>
            <a:r>
              <a:rPr lang="es-ES" b="1" dirty="0" err="1" smtClean="0"/>
              <a:t>weighted</a:t>
            </a:r>
            <a:r>
              <a:rPr lang="es-ES" b="1" dirty="0" smtClean="0"/>
              <a:t> </a:t>
            </a:r>
            <a:r>
              <a:rPr lang="es-ES" dirty="0" err="1" smtClean="0"/>
              <a:t>graph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901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uadroTexto 7"/>
          <p:cNvSpPr txBox="1"/>
          <p:nvPr/>
        </p:nvSpPr>
        <p:spPr>
          <a:xfrm>
            <a:off x="0" y="6049613"/>
            <a:ext cx="9144001" cy="52322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2800" dirty="0" smtClean="0">
                <a:latin typeface="Arial Narrow"/>
                <a:cs typeface="Arial Narrow"/>
              </a:rPr>
              <a:t>Road </a:t>
            </a:r>
            <a:r>
              <a:rPr lang="es-ES" sz="2800" dirty="0" err="1" smtClean="0">
                <a:latin typeface="Arial Narrow"/>
                <a:cs typeface="Arial Narrow"/>
              </a:rPr>
              <a:t>maps</a:t>
            </a:r>
            <a:r>
              <a:rPr lang="es-ES" sz="2800" dirty="0" smtClean="0">
                <a:latin typeface="Arial Narrow"/>
                <a:cs typeface="Arial Narrow"/>
              </a:rPr>
              <a:t> are </a:t>
            </a:r>
            <a:r>
              <a:rPr lang="es-ES" sz="2800" dirty="0" err="1" smtClean="0">
                <a:latin typeface="Arial Narrow"/>
                <a:cs typeface="Arial Narrow"/>
              </a:rPr>
              <a:t>directed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weighted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graphs</a:t>
            </a:r>
            <a:r>
              <a:rPr lang="es-ES" sz="2800" dirty="0" smtClean="0">
                <a:latin typeface="Arial Narrow"/>
                <a:cs typeface="Arial Narrow"/>
              </a:rPr>
              <a:t> (</a:t>
            </a:r>
            <a:r>
              <a:rPr lang="es-ES" sz="2800" dirty="0" err="1" smtClean="0">
                <a:latin typeface="Arial Narrow"/>
                <a:cs typeface="Arial Narrow"/>
              </a:rPr>
              <a:t>length</a:t>
            </a:r>
            <a:r>
              <a:rPr lang="es-ES" sz="2800" dirty="0" smtClean="0">
                <a:latin typeface="Arial Narrow"/>
                <a:cs typeface="Arial Narrow"/>
              </a:rPr>
              <a:t> of </a:t>
            </a:r>
            <a:r>
              <a:rPr lang="es-ES" sz="2800" dirty="0" err="1" smtClean="0">
                <a:latin typeface="Arial Narrow"/>
                <a:cs typeface="Arial Narrow"/>
              </a:rPr>
              <a:t>roads</a:t>
            </a:r>
            <a:r>
              <a:rPr lang="es-ES" sz="2800" dirty="0" smtClean="0">
                <a:latin typeface="Arial Narrow"/>
                <a:cs typeface="Arial Narrow"/>
              </a:rPr>
              <a:t>)</a:t>
            </a:r>
            <a:endParaRPr lang="es-ES" sz="3200" dirty="0">
              <a:latin typeface="Arial Narrow"/>
              <a:cs typeface="Arial Narrow"/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Types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 descr="Screen Shot 2019-01-23 at 10.11.0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769" y="919693"/>
            <a:ext cx="3991965" cy="499713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3387421" y="244156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2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3272472" y="149361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Amersham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Arms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0" name="Elipse 9"/>
          <p:cNvSpPr/>
          <p:nvPr/>
        </p:nvSpPr>
        <p:spPr>
          <a:xfrm>
            <a:off x="1509904" y="293425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Goldsmiths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1" name="Elipse 10"/>
          <p:cNvSpPr/>
          <p:nvPr/>
        </p:nvSpPr>
        <p:spPr>
          <a:xfrm>
            <a:off x="605858" y="187134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1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2" name="Elipse 11"/>
          <p:cNvSpPr/>
          <p:nvPr/>
        </p:nvSpPr>
        <p:spPr>
          <a:xfrm>
            <a:off x="3272472" y="505742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3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3" name="Elipse 12"/>
          <p:cNvSpPr/>
          <p:nvPr/>
        </p:nvSpPr>
        <p:spPr>
          <a:xfrm>
            <a:off x="7420754" y="257294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2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4" name="Elipse 13"/>
          <p:cNvSpPr/>
          <p:nvPr/>
        </p:nvSpPr>
        <p:spPr>
          <a:xfrm>
            <a:off x="7420754" y="137865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Amersham</a:t>
            </a:r>
            <a:r>
              <a:rPr lang="es-ES" sz="800" dirty="0" smtClean="0">
                <a:solidFill>
                  <a:schemeClr val="tx1"/>
                </a:solidFill>
              </a:rPr>
              <a:t> </a:t>
            </a:r>
            <a:r>
              <a:rPr lang="es-ES" sz="800" dirty="0" err="1" smtClean="0">
                <a:solidFill>
                  <a:schemeClr val="tx1"/>
                </a:solidFill>
              </a:rPr>
              <a:t>Arms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5" name="Elipse 14"/>
          <p:cNvSpPr/>
          <p:nvPr/>
        </p:nvSpPr>
        <p:spPr>
          <a:xfrm>
            <a:off x="5411864" y="257294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Goldsmiths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5411864" y="137865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1</a:t>
            </a:r>
            <a:endParaRPr lang="es-ES" sz="800" dirty="0">
              <a:solidFill>
                <a:schemeClr val="tx1"/>
              </a:solidFill>
            </a:endParaRPr>
          </a:p>
        </p:txBody>
      </p:sp>
      <p:sp>
        <p:nvSpPr>
          <p:cNvPr id="17" name="Elipse 16"/>
          <p:cNvSpPr/>
          <p:nvPr/>
        </p:nvSpPr>
        <p:spPr>
          <a:xfrm>
            <a:off x="6501154" y="388043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800" dirty="0" err="1" smtClean="0">
                <a:solidFill>
                  <a:schemeClr val="tx1"/>
                </a:solidFill>
              </a:rPr>
              <a:t>Corner</a:t>
            </a:r>
            <a:r>
              <a:rPr lang="es-ES" sz="800" dirty="0" smtClean="0">
                <a:solidFill>
                  <a:schemeClr val="tx1"/>
                </a:solidFill>
              </a:rPr>
              <a:t> 3</a:t>
            </a:r>
            <a:endParaRPr lang="es-ES" sz="800" dirty="0">
              <a:solidFill>
                <a:schemeClr val="tx1"/>
              </a:solidFill>
            </a:endParaRPr>
          </a:p>
        </p:txBody>
      </p:sp>
      <p:cxnSp>
        <p:nvCxnSpPr>
          <p:cNvPr id="3" name="Conector recto de flecha 2"/>
          <p:cNvCxnSpPr>
            <a:stCxn id="16" idx="6"/>
            <a:endCxn id="14" idx="2"/>
          </p:cNvCxnSpPr>
          <p:nvPr/>
        </p:nvCxnSpPr>
        <p:spPr>
          <a:xfrm>
            <a:off x="5904507" y="1625002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>
            <a:stCxn id="14" idx="4"/>
            <a:endCxn id="13" idx="0"/>
          </p:cNvCxnSpPr>
          <p:nvPr/>
        </p:nvCxnSpPr>
        <p:spPr>
          <a:xfrm>
            <a:off x="7667076" y="1871348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Conector recto de flecha 19"/>
          <p:cNvCxnSpPr>
            <a:stCxn id="13" idx="2"/>
            <a:endCxn id="15" idx="6"/>
          </p:cNvCxnSpPr>
          <p:nvPr/>
        </p:nvCxnSpPr>
        <p:spPr>
          <a:xfrm flipH="1">
            <a:off x="5904507" y="2819293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cto de flecha 22"/>
          <p:cNvCxnSpPr>
            <a:stCxn id="15" idx="0"/>
            <a:endCxn id="16" idx="4"/>
          </p:cNvCxnSpPr>
          <p:nvPr/>
        </p:nvCxnSpPr>
        <p:spPr>
          <a:xfrm flipV="1">
            <a:off x="5658186" y="1871348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de flecha 26"/>
          <p:cNvCxnSpPr>
            <a:stCxn id="17" idx="2"/>
            <a:endCxn id="15" idx="4"/>
          </p:cNvCxnSpPr>
          <p:nvPr/>
        </p:nvCxnSpPr>
        <p:spPr>
          <a:xfrm flipH="1" flipV="1">
            <a:off x="5658186" y="3065639"/>
            <a:ext cx="842968" cy="1061143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13" idx="4"/>
            <a:endCxn id="17" idx="6"/>
          </p:cNvCxnSpPr>
          <p:nvPr/>
        </p:nvCxnSpPr>
        <p:spPr>
          <a:xfrm flipH="1">
            <a:off x="6993797" y="3065639"/>
            <a:ext cx="673279" cy="1061143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CuadroTexto 1"/>
          <p:cNvSpPr txBox="1"/>
          <p:nvPr/>
        </p:nvSpPr>
        <p:spPr>
          <a:xfrm>
            <a:off x="6313022" y="1255670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200 </a:t>
            </a:r>
            <a:r>
              <a:rPr lang="es-ES" dirty="0" err="1" smtClean="0"/>
              <a:t>mt</a:t>
            </a:r>
            <a:endParaRPr lang="es-ES" dirty="0"/>
          </a:p>
        </p:txBody>
      </p:sp>
      <p:sp>
        <p:nvSpPr>
          <p:cNvPr id="22" name="CuadroTexto 21"/>
          <p:cNvSpPr txBox="1"/>
          <p:nvPr/>
        </p:nvSpPr>
        <p:spPr>
          <a:xfrm>
            <a:off x="4806671" y="2072231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100 </a:t>
            </a:r>
            <a:r>
              <a:rPr lang="es-ES" dirty="0" err="1" smtClean="0"/>
              <a:t>mt</a:t>
            </a:r>
            <a:endParaRPr lang="es-ES" dirty="0"/>
          </a:p>
        </p:txBody>
      </p:sp>
      <p:sp>
        <p:nvSpPr>
          <p:cNvPr id="24" name="CuadroTexto 23"/>
          <p:cNvSpPr txBox="1"/>
          <p:nvPr/>
        </p:nvSpPr>
        <p:spPr>
          <a:xfrm>
            <a:off x="6313022" y="2409297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85 </a:t>
            </a:r>
            <a:r>
              <a:rPr lang="es-ES" dirty="0" err="1" smtClean="0"/>
              <a:t>mt</a:t>
            </a:r>
            <a:endParaRPr lang="es-ES" dirty="0"/>
          </a:p>
        </p:txBody>
      </p:sp>
      <p:sp>
        <p:nvSpPr>
          <p:cNvPr id="25" name="CuadroTexto 24"/>
          <p:cNvSpPr txBox="1"/>
          <p:nvPr/>
        </p:nvSpPr>
        <p:spPr>
          <a:xfrm>
            <a:off x="7666919" y="1986310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6</a:t>
            </a:r>
            <a:r>
              <a:rPr lang="es-ES" dirty="0" smtClean="0"/>
              <a:t>0 </a:t>
            </a:r>
            <a:r>
              <a:rPr lang="es-ES" dirty="0" err="1" smtClean="0"/>
              <a:t>mt</a:t>
            </a:r>
            <a:endParaRPr lang="es-ES" dirty="0"/>
          </a:p>
        </p:txBody>
      </p:sp>
      <p:sp>
        <p:nvSpPr>
          <p:cNvPr id="4" name="CuadroTexto 3"/>
          <p:cNvSpPr txBox="1"/>
          <p:nvPr/>
        </p:nvSpPr>
        <p:spPr>
          <a:xfrm>
            <a:off x="7242713" y="3542464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200 </a:t>
            </a:r>
            <a:r>
              <a:rPr lang="es-ES" dirty="0" err="1" smtClean="0"/>
              <a:t>mt</a:t>
            </a:r>
            <a:endParaRPr lang="es-ES" dirty="0"/>
          </a:p>
        </p:txBody>
      </p:sp>
      <p:sp>
        <p:nvSpPr>
          <p:cNvPr id="26" name="CuadroTexto 25"/>
          <p:cNvSpPr txBox="1"/>
          <p:nvPr/>
        </p:nvSpPr>
        <p:spPr>
          <a:xfrm>
            <a:off x="5232428" y="3529884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180 </a:t>
            </a:r>
            <a:r>
              <a:rPr lang="es-ES" dirty="0" err="1" smtClean="0"/>
              <a:t>mt</a:t>
            </a:r>
            <a:endParaRPr lang="es-ES" dirty="0"/>
          </a:p>
        </p:txBody>
      </p:sp>
      <p:sp>
        <p:nvSpPr>
          <p:cNvPr id="28" name="CuadroTexto 27"/>
          <p:cNvSpPr txBox="1"/>
          <p:nvPr/>
        </p:nvSpPr>
        <p:spPr>
          <a:xfrm>
            <a:off x="4994807" y="5106449"/>
            <a:ext cx="3433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/>
              <a:t>This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an</a:t>
            </a:r>
            <a:r>
              <a:rPr lang="es-ES" dirty="0" smtClean="0"/>
              <a:t> </a:t>
            </a:r>
            <a:r>
              <a:rPr lang="es-ES" b="1" dirty="0" err="1" smtClean="0"/>
              <a:t>directed</a:t>
            </a:r>
            <a:r>
              <a:rPr lang="es-ES" b="1" dirty="0" smtClean="0"/>
              <a:t> </a:t>
            </a:r>
            <a:r>
              <a:rPr lang="es-ES" b="1" dirty="0" err="1" smtClean="0"/>
              <a:t>weighted</a:t>
            </a:r>
            <a:r>
              <a:rPr lang="es-ES" b="1" dirty="0" smtClean="0"/>
              <a:t> </a:t>
            </a:r>
            <a:r>
              <a:rPr lang="es-ES" dirty="0" err="1" smtClean="0"/>
              <a:t>graph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9917613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Hashing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Quiz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-16433" y="826702"/>
            <a:ext cx="493850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smtClean="0">
                <a:latin typeface="Arial Narrow"/>
                <a:cs typeface="Arial Narrow"/>
              </a:rPr>
              <a:t>Final </a:t>
            </a:r>
            <a:r>
              <a:rPr lang="es-ES" sz="3200" dirty="0" err="1" smtClean="0">
                <a:latin typeface="Arial Narrow"/>
                <a:cs typeface="Arial Narrow"/>
              </a:rPr>
              <a:t>marks</a:t>
            </a:r>
            <a:r>
              <a:rPr lang="es-ES" sz="3200" dirty="0" smtClean="0">
                <a:latin typeface="Arial Narrow"/>
                <a:cs typeface="Arial Narrow"/>
              </a:rPr>
              <a:t> (30+70*(score/10)</a:t>
            </a:r>
            <a:r>
              <a:rPr lang="es-ES" sz="3200" baseline="30000" dirty="0" smtClean="0">
                <a:latin typeface="Arial Narrow"/>
                <a:cs typeface="Arial Narrow"/>
              </a:rPr>
              <a:t>2</a:t>
            </a:r>
            <a:endParaRPr lang="es-ES" sz="3200" dirty="0" smtClean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0" y="1620979"/>
            <a:ext cx="5365571" cy="830997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2400" dirty="0" smtClean="0"/>
              <a:t>13 </a:t>
            </a:r>
            <a:r>
              <a:rPr lang="es-ES" sz="2400" dirty="0" err="1" smtClean="0"/>
              <a:t>students</a:t>
            </a:r>
            <a:r>
              <a:rPr lang="es-ES" sz="2400" dirty="0" smtClean="0"/>
              <a:t> </a:t>
            </a:r>
            <a:r>
              <a:rPr lang="es-ES" sz="2400" dirty="0" err="1" smtClean="0"/>
              <a:t>did</a:t>
            </a:r>
            <a:r>
              <a:rPr lang="es-ES" sz="2400" dirty="0" smtClean="0"/>
              <a:t> </a:t>
            </a:r>
            <a:r>
              <a:rPr lang="es-ES" sz="2400" dirty="0" err="1" smtClean="0"/>
              <a:t>not</a:t>
            </a:r>
            <a:r>
              <a:rPr lang="es-ES" sz="2400" dirty="0" smtClean="0"/>
              <a:t> </a:t>
            </a:r>
            <a:r>
              <a:rPr lang="es-ES" sz="2400" dirty="0" err="1" smtClean="0"/>
              <a:t>attempt</a:t>
            </a:r>
            <a:r>
              <a:rPr lang="es-ES" sz="2400" dirty="0" smtClean="0"/>
              <a:t> </a:t>
            </a:r>
            <a:r>
              <a:rPr lang="es-ES" sz="2400" dirty="0" err="1" smtClean="0"/>
              <a:t>the</a:t>
            </a:r>
            <a:r>
              <a:rPr lang="es-ES" sz="2400" dirty="0" smtClean="0"/>
              <a:t> </a:t>
            </a:r>
            <a:r>
              <a:rPr lang="es-ES" sz="2400" dirty="0" err="1" smtClean="0"/>
              <a:t>quiz</a:t>
            </a:r>
            <a:r>
              <a:rPr lang="es-ES" sz="2400" dirty="0" smtClean="0"/>
              <a:t> </a:t>
            </a:r>
            <a:r>
              <a:rPr lang="es-ES" sz="2400" dirty="0" smtClean="0">
                <a:sym typeface="Wingdings"/>
              </a:rPr>
              <a:t></a:t>
            </a:r>
          </a:p>
          <a:p>
            <a:pPr marL="285750" indent="-285750">
              <a:buFont typeface="Arial"/>
              <a:buChar char="•"/>
            </a:pPr>
            <a:r>
              <a:rPr lang="es-ES" sz="2400" dirty="0" smtClean="0">
                <a:sym typeface="Wingdings"/>
              </a:rPr>
              <a:t>45 </a:t>
            </a:r>
            <a:r>
              <a:rPr lang="es-ES" sz="2400" dirty="0" err="1" smtClean="0">
                <a:sym typeface="Wingdings"/>
              </a:rPr>
              <a:t>students</a:t>
            </a:r>
            <a:r>
              <a:rPr lang="es-ES" sz="2400" dirty="0" smtClean="0">
                <a:sym typeface="Wingdings"/>
              </a:rPr>
              <a:t> </a:t>
            </a:r>
            <a:r>
              <a:rPr lang="es-ES" sz="2400" dirty="0" err="1" smtClean="0">
                <a:sym typeface="Wingdings"/>
              </a:rPr>
              <a:t>over</a:t>
            </a:r>
            <a:r>
              <a:rPr lang="es-ES" sz="2400" dirty="0" smtClean="0">
                <a:sym typeface="Wingdings"/>
              </a:rPr>
              <a:t> 90 </a:t>
            </a:r>
            <a:endParaRPr lang="es-ES" sz="2400" dirty="0"/>
          </a:p>
        </p:txBody>
      </p:sp>
      <p:graphicFrame>
        <p:nvGraphicFramePr>
          <p:cNvPr id="5" name="Gráfic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6421827"/>
              </p:ext>
            </p:extLst>
          </p:nvPr>
        </p:nvGraphicFramePr>
        <p:xfrm>
          <a:off x="1050293" y="2707481"/>
          <a:ext cx="7152412" cy="39638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86977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Types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: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typical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topologies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9" name="Elipse 18"/>
          <p:cNvSpPr/>
          <p:nvPr/>
        </p:nvSpPr>
        <p:spPr>
          <a:xfrm>
            <a:off x="360586" y="1826165"/>
            <a:ext cx="125422" cy="141119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29" name="Elipse 28"/>
          <p:cNvSpPr/>
          <p:nvPr/>
        </p:nvSpPr>
        <p:spPr>
          <a:xfrm>
            <a:off x="884872" y="1826165"/>
            <a:ext cx="125422" cy="141119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1" name="Elipse 30"/>
          <p:cNvSpPr/>
          <p:nvPr/>
        </p:nvSpPr>
        <p:spPr>
          <a:xfrm>
            <a:off x="2002364" y="1818325"/>
            <a:ext cx="125422" cy="141119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32" name="Elipse 31"/>
          <p:cNvSpPr/>
          <p:nvPr/>
        </p:nvSpPr>
        <p:spPr>
          <a:xfrm>
            <a:off x="1384728" y="1818325"/>
            <a:ext cx="125422" cy="141119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33" name="Conector recto 32"/>
          <p:cNvCxnSpPr>
            <a:stCxn id="19" idx="6"/>
            <a:endCxn id="29" idx="2"/>
          </p:cNvCxnSpPr>
          <p:nvPr/>
        </p:nvCxnSpPr>
        <p:spPr>
          <a:xfrm>
            <a:off x="486008" y="1896725"/>
            <a:ext cx="398864" cy="0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35"/>
          <p:cNvCxnSpPr>
            <a:stCxn id="29" idx="6"/>
            <a:endCxn id="32" idx="2"/>
          </p:cNvCxnSpPr>
          <p:nvPr/>
        </p:nvCxnSpPr>
        <p:spPr>
          <a:xfrm flipV="1">
            <a:off x="1010294" y="1888885"/>
            <a:ext cx="374434" cy="7840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/>
          <p:cNvCxnSpPr>
            <a:stCxn id="32" idx="6"/>
            <a:endCxn id="31" idx="2"/>
          </p:cNvCxnSpPr>
          <p:nvPr/>
        </p:nvCxnSpPr>
        <p:spPr>
          <a:xfrm>
            <a:off x="1510150" y="1888885"/>
            <a:ext cx="492214" cy="0"/>
          </a:xfrm>
          <a:prstGeom prst="line">
            <a:avLst/>
          </a:prstGeom>
          <a:ln w="9525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CuadroTexto 42"/>
          <p:cNvSpPr txBox="1"/>
          <p:nvPr/>
        </p:nvSpPr>
        <p:spPr>
          <a:xfrm>
            <a:off x="884872" y="1375405"/>
            <a:ext cx="475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BUS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  <p:grpSp>
        <p:nvGrpSpPr>
          <p:cNvPr id="187" name="Agrupar 186"/>
          <p:cNvGrpSpPr/>
          <p:nvPr/>
        </p:nvGrpSpPr>
        <p:grpSpPr>
          <a:xfrm>
            <a:off x="3592443" y="1063888"/>
            <a:ext cx="1145849" cy="1344017"/>
            <a:chOff x="3144941" y="790981"/>
            <a:chExt cx="1145849" cy="1344017"/>
          </a:xfrm>
        </p:grpSpPr>
        <p:sp>
          <p:nvSpPr>
            <p:cNvPr id="45" name="Elipse 44"/>
            <p:cNvSpPr/>
            <p:nvPr/>
          </p:nvSpPr>
          <p:spPr>
            <a:xfrm>
              <a:off x="3207652" y="1246687"/>
              <a:ext cx="1050971" cy="888311"/>
            </a:xfrm>
            <a:prstGeom prst="ellipse">
              <a:avLst/>
            </a:prstGeom>
            <a:ln w="9525" cmpd="sng"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44" name="Elipse 43"/>
            <p:cNvSpPr/>
            <p:nvPr/>
          </p:nvSpPr>
          <p:spPr>
            <a:xfrm>
              <a:off x="3654588" y="1160313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46" name="Elipse 45"/>
            <p:cNvSpPr/>
            <p:nvPr/>
          </p:nvSpPr>
          <p:spPr>
            <a:xfrm>
              <a:off x="4075679" y="1312713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47" name="Elipse 46"/>
            <p:cNvSpPr/>
            <p:nvPr/>
          </p:nvSpPr>
          <p:spPr>
            <a:xfrm>
              <a:off x="4165368" y="1706114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48" name="Elipse 47"/>
            <p:cNvSpPr/>
            <p:nvPr/>
          </p:nvSpPr>
          <p:spPr>
            <a:xfrm>
              <a:off x="3297531" y="1333929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49" name="Elipse 48"/>
            <p:cNvSpPr/>
            <p:nvPr/>
          </p:nvSpPr>
          <p:spPr>
            <a:xfrm>
              <a:off x="3144941" y="1668695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50" name="Elipse 49"/>
            <p:cNvSpPr/>
            <p:nvPr/>
          </p:nvSpPr>
          <p:spPr>
            <a:xfrm>
              <a:off x="3422953" y="1993879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51" name="Elipse 50"/>
            <p:cNvSpPr/>
            <p:nvPr/>
          </p:nvSpPr>
          <p:spPr>
            <a:xfrm>
              <a:off x="3936332" y="1993879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52" name="CuadroTexto 51"/>
            <p:cNvSpPr txBox="1"/>
            <p:nvPr/>
          </p:nvSpPr>
          <p:spPr>
            <a:xfrm>
              <a:off x="3514556" y="790981"/>
              <a:ext cx="5309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  <a:latin typeface="DIN Condensed Bold"/>
                  <a:cs typeface="DIN Condensed Bold"/>
                </a:rPr>
                <a:t>RING</a:t>
              </a:r>
              <a:endParaRPr lang="es-ES" dirty="0">
                <a:solidFill>
                  <a:srgbClr val="FF0000"/>
                </a:solidFill>
                <a:latin typeface="DIN Condensed Bold"/>
                <a:cs typeface="DIN Condensed Bold"/>
              </a:endParaRPr>
            </a:p>
          </p:txBody>
        </p:sp>
      </p:grpSp>
      <p:grpSp>
        <p:nvGrpSpPr>
          <p:cNvPr id="186" name="Agrupar 185"/>
          <p:cNvGrpSpPr/>
          <p:nvPr/>
        </p:nvGrpSpPr>
        <p:grpSpPr>
          <a:xfrm>
            <a:off x="6776512" y="931772"/>
            <a:ext cx="1285867" cy="1830922"/>
            <a:chOff x="5629185" y="790981"/>
            <a:chExt cx="1285867" cy="1830922"/>
          </a:xfrm>
        </p:grpSpPr>
        <p:sp>
          <p:nvSpPr>
            <p:cNvPr id="53" name="Rectángulo 52"/>
            <p:cNvSpPr/>
            <p:nvPr/>
          </p:nvSpPr>
          <p:spPr>
            <a:xfrm>
              <a:off x="5692763" y="1246687"/>
              <a:ext cx="383166" cy="422008"/>
            </a:xfrm>
            <a:prstGeom prst="rect">
              <a:avLst/>
            </a:prstGeom>
            <a:ln w="9525" cmpd="sng"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54" name="Rectángulo 53"/>
            <p:cNvSpPr/>
            <p:nvPr/>
          </p:nvSpPr>
          <p:spPr>
            <a:xfrm>
              <a:off x="6075929" y="1246687"/>
              <a:ext cx="383166" cy="422008"/>
            </a:xfrm>
            <a:prstGeom prst="rect">
              <a:avLst/>
            </a:prstGeom>
            <a:ln w="9525" cmpd="sng"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55" name="Rectángulo 54"/>
            <p:cNvSpPr/>
            <p:nvPr/>
          </p:nvSpPr>
          <p:spPr>
            <a:xfrm>
              <a:off x="6469175" y="1243658"/>
              <a:ext cx="383166" cy="422008"/>
            </a:xfrm>
            <a:prstGeom prst="rect">
              <a:avLst/>
            </a:prstGeom>
            <a:ln w="9525" cmpd="sng"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56" name="Rectángulo 55"/>
            <p:cNvSpPr/>
            <p:nvPr/>
          </p:nvSpPr>
          <p:spPr>
            <a:xfrm>
              <a:off x="5692763" y="1671724"/>
              <a:ext cx="383166" cy="422008"/>
            </a:xfrm>
            <a:prstGeom prst="rect">
              <a:avLst/>
            </a:prstGeom>
            <a:ln w="9525" cmpd="sng"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57" name="Rectángulo 56"/>
            <p:cNvSpPr/>
            <p:nvPr/>
          </p:nvSpPr>
          <p:spPr>
            <a:xfrm>
              <a:off x="6075929" y="1671724"/>
              <a:ext cx="383166" cy="422008"/>
            </a:xfrm>
            <a:prstGeom prst="rect">
              <a:avLst/>
            </a:prstGeom>
            <a:ln w="9525" cmpd="sng"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58" name="Rectángulo 57"/>
            <p:cNvSpPr/>
            <p:nvPr/>
          </p:nvSpPr>
          <p:spPr>
            <a:xfrm>
              <a:off x="6469175" y="1668695"/>
              <a:ext cx="383166" cy="422008"/>
            </a:xfrm>
            <a:prstGeom prst="rect">
              <a:avLst/>
            </a:prstGeom>
            <a:ln w="9525" cmpd="sng"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59" name="Rectángulo 58"/>
            <p:cNvSpPr/>
            <p:nvPr/>
          </p:nvSpPr>
          <p:spPr>
            <a:xfrm>
              <a:off x="5692763" y="2107709"/>
              <a:ext cx="383166" cy="422008"/>
            </a:xfrm>
            <a:prstGeom prst="rect">
              <a:avLst/>
            </a:prstGeom>
            <a:ln w="9525" cmpd="sng"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60" name="Rectángulo 59"/>
            <p:cNvSpPr/>
            <p:nvPr/>
          </p:nvSpPr>
          <p:spPr>
            <a:xfrm>
              <a:off x="6075929" y="2107709"/>
              <a:ext cx="383166" cy="422008"/>
            </a:xfrm>
            <a:prstGeom prst="rect">
              <a:avLst/>
            </a:prstGeom>
            <a:ln w="9525" cmpd="sng"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61" name="Rectángulo 60"/>
            <p:cNvSpPr/>
            <p:nvPr/>
          </p:nvSpPr>
          <p:spPr>
            <a:xfrm>
              <a:off x="6469175" y="2104680"/>
              <a:ext cx="383166" cy="422008"/>
            </a:xfrm>
            <a:prstGeom prst="rect">
              <a:avLst/>
            </a:prstGeom>
            <a:ln w="9525" cmpd="sng">
              <a:solidFill>
                <a:srgbClr val="00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62" name="Elipse 61"/>
            <p:cNvSpPr/>
            <p:nvPr/>
          </p:nvSpPr>
          <p:spPr>
            <a:xfrm>
              <a:off x="5630052" y="1192810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63" name="Elipse 62"/>
            <p:cNvSpPr/>
            <p:nvPr/>
          </p:nvSpPr>
          <p:spPr>
            <a:xfrm>
              <a:off x="6013218" y="1168154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64" name="Elipse 63"/>
            <p:cNvSpPr/>
            <p:nvPr/>
          </p:nvSpPr>
          <p:spPr>
            <a:xfrm>
              <a:off x="6396384" y="1180941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65" name="Elipse 64"/>
            <p:cNvSpPr/>
            <p:nvPr/>
          </p:nvSpPr>
          <p:spPr>
            <a:xfrm>
              <a:off x="6789630" y="1168154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66" name="Elipse 65"/>
            <p:cNvSpPr/>
            <p:nvPr/>
          </p:nvSpPr>
          <p:spPr>
            <a:xfrm>
              <a:off x="5630052" y="1606975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67" name="Elipse 66"/>
            <p:cNvSpPr/>
            <p:nvPr/>
          </p:nvSpPr>
          <p:spPr>
            <a:xfrm>
              <a:off x="6013218" y="1582319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68" name="Elipse 67"/>
            <p:cNvSpPr/>
            <p:nvPr/>
          </p:nvSpPr>
          <p:spPr>
            <a:xfrm>
              <a:off x="6396384" y="1595106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69" name="Elipse 68"/>
            <p:cNvSpPr/>
            <p:nvPr/>
          </p:nvSpPr>
          <p:spPr>
            <a:xfrm>
              <a:off x="6789630" y="1582319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70" name="Elipse 69"/>
            <p:cNvSpPr/>
            <p:nvPr/>
          </p:nvSpPr>
          <p:spPr>
            <a:xfrm>
              <a:off x="5630052" y="2034120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71" name="Elipse 70"/>
            <p:cNvSpPr/>
            <p:nvPr/>
          </p:nvSpPr>
          <p:spPr>
            <a:xfrm>
              <a:off x="6013218" y="2009464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72" name="Elipse 71"/>
            <p:cNvSpPr/>
            <p:nvPr/>
          </p:nvSpPr>
          <p:spPr>
            <a:xfrm>
              <a:off x="6396384" y="2022251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73" name="Elipse 72"/>
            <p:cNvSpPr/>
            <p:nvPr/>
          </p:nvSpPr>
          <p:spPr>
            <a:xfrm>
              <a:off x="6789630" y="2009464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74" name="Elipse 73"/>
            <p:cNvSpPr/>
            <p:nvPr/>
          </p:nvSpPr>
          <p:spPr>
            <a:xfrm>
              <a:off x="5629185" y="2480784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75" name="Elipse 74"/>
            <p:cNvSpPr/>
            <p:nvPr/>
          </p:nvSpPr>
          <p:spPr>
            <a:xfrm>
              <a:off x="6012351" y="2456128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76" name="Elipse 75"/>
            <p:cNvSpPr/>
            <p:nvPr/>
          </p:nvSpPr>
          <p:spPr>
            <a:xfrm>
              <a:off x="6395517" y="2468915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77" name="Elipse 76"/>
            <p:cNvSpPr/>
            <p:nvPr/>
          </p:nvSpPr>
          <p:spPr>
            <a:xfrm>
              <a:off x="6788763" y="2456128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78" name="CuadroTexto 77"/>
            <p:cNvSpPr txBox="1"/>
            <p:nvPr/>
          </p:nvSpPr>
          <p:spPr>
            <a:xfrm>
              <a:off x="5750480" y="790981"/>
              <a:ext cx="10260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  <a:latin typeface="DIN Condensed Bold"/>
                  <a:cs typeface="DIN Condensed Bold"/>
                </a:rPr>
                <a:t>MANHATTAN</a:t>
              </a:r>
              <a:endParaRPr lang="es-ES" dirty="0">
                <a:solidFill>
                  <a:srgbClr val="FF0000"/>
                </a:solidFill>
                <a:latin typeface="DIN Condensed Bold"/>
                <a:cs typeface="DIN Condensed Bold"/>
              </a:endParaRPr>
            </a:p>
          </p:txBody>
        </p:sp>
      </p:grpSp>
      <p:grpSp>
        <p:nvGrpSpPr>
          <p:cNvPr id="118" name="Agrupar 117"/>
          <p:cNvGrpSpPr/>
          <p:nvPr/>
        </p:nvGrpSpPr>
        <p:grpSpPr>
          <a:xfrm>
            <a:off x="360586" y="3098577"/>
            <a:ext cx="1880776" cy="1973468"/>
            <a:chOff x="355617" y="2489445"/>
            <a:chExt cx="1880776" cy="1973468"/>
          </a:xfrm>
        </p:grpSpPr>
        <p:sp>
          <p:nvSpPr>
            <p:cNvPr id="79" name="Elipse 78"/>
            <p:cNvSpPr/>
            <p:nvPr/>
          </p:nvSpPr>
          <p:spPr>
            <a:xfrm>
              <a:off x="1167100" y="2922490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80" name="Elipse 79"/>
            <p:cNvSpPr/>
            <p:nvPr/>
          </p:nvSpPr>
          <p:spPr>
            <a:xfrm>
              <a:off x="1596813" y="3427714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81" name="Elipse 80"/>
            <p:cNvSpPr/>
            <p:nvPr/>
          </p:nvSpPr>
          <p:spPr>
            <a:xfrm>
              <a:off x="759450" y="3438995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cxnSp>
          <p:nvCxnSpPr>
            <p:cNvPr id="83" name="Conector recto 82"/>
            <p:cNvCxnSpPr>
              <a:stCxn id="79" idx="3"/>
              <a:endCxn id="81" idx="0"/>
            </p:cNvCxnSpPr>
            <p:nvPr/>
          </p:nvCxnSpPr>
          <p:spPr>
            <a:xfrm flipH="1">
              <a:off x="822161" y="3042943"/>
              <a:ext cx="363307" cy="396052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ector recto 83"/>
            <p:cNvCxnSpPr>
              <a:stCxn id="80" idx="1"/>
              <a:endCxn id="79" idx="5"/>
            </p:cNvCxnSpPr>
            <p:nvPr/>
          </p:nvCxnSpPr>
          <p:spPr>
            <a:xfrm flipH="1" flipV="1">
              <a:off x="1274154" y="3042943"/>
              <a:ext cx="341027" cy="405437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Elipse 86"/>
            <p:cNvSpPr/>
            <p:nvPr/>
          </p:nvSpPr>
          <p:spPr>
            <a:xfrm>
              <a:off x="1239319" y="3915306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88" name="Elipse 87"/>
            <p:cNvSpPr/>
            <p:nvPr/>
          </p:nvSpPr>
          <p:spPr>
            <a:xfrm>
              <a:off x="355617" y="3944192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89" name="Elipse 88"/>
            <p:cNvSpPr/>
            <p:nvPr/>
          </p:nvSpPr>
          <p:spPr>
            <a:xfrm>
              <a:off x="1727782" y="3884914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90" name="Elipse 89"/>
            <p:cNvSpPr/>
            <p:nvPr/>
          </p:nvSpPr>
          <p:spPr>
            <a:xfrm>
              <a:off x="2110971" y="3893161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cxnSp>
          <p:nvCxnSpPr>
            <p:cNvPr id="91" name="Conector recto 90"/>
            <p:cNvCxnSpPr>
              <a:stCxn id="88" idx="7"/>
              <a:endCxn id="81" idx="4"/>
            </p:cNvCxnSpPr>
            <p:nvPr/>
          </p:nvCxnSpPr>
          <p:spPr>
            <a:xfrm flipV="1">
              <a:off x="462671" y="3580114"/>
              <a:ext cx="359490" cy="384744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ector recto 93"/>
            <p:cNvCxnSpPr>
              <a:stCxn id="87" idx="7"/>
              <a:endCxn id="80" idx="4"/>
            </p:cNvCxnSpPr>
            <p:nvPr/>
          </p:nvCxnSpPr>
          <p:spPr>
            <a:xfrm flipV="1">
              <a:off x="1346373" y="3568833"/>
              <a:ext cx="313151" cy="367139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ector recto 96"/>
            <p:cNvCxnSpPr>
              <a:stCxn id="89" idx="1"/>
              <a:endCxn id="80" idx="4"/>
            </p:cNvCxnSpPr>
            <p:nvPr/>
          </p:nvCxnSpPr>
          <p:spPr>
            <a:xfrm flipH="1" flipV="1">
              <a:off x="1659524" y="3568833"/>
              <a:ext cx="86626" cy="336747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ector recto 99"/>
            <p:cNvCxnSpPr>
              <a:stCxn id="90" idx="1"/>
              <a:endCxn id="80" idx="4"/>
            </p:cNvCxnSpPr>
            <p:nvPr/>
          </p:nvCxnSpPr>
          <p:spPr>
            <a:xfrm flipH="1" flipV="1">
              <a:off x="1659524" y="3568833"/>
              <a:ext cx="469815" cy="344994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Elipse 112"/>
            <p:cNvSpPr/>
            <p:nvPr/>
          </p:nvSpPr>
          <p:spPr>
            <a:xfrm>
              <a:off x="1615181" y="4321794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cxnSp>
          <p:nvCxnSpPr>
            <p:cNvPr id="114" name="Conector recto 113"/>
            <p:cNvCxnSpPr>
              <a:stCxn id="113" idx="0"/>
              <a:endCxn id="89" idx="4"/>
            </p:cNvCxnSpPr>
            <p:nvPr/>
          </p:nvCxnSpPr>
          <p:spPr>
            <a:xfrm flipV="1">
              <a:off x="1677892" y="4026033"/>
              <a:ext cx="112601" cy="295761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CuadroTexto 116"/>
            <p:cNvSpPr txBox="1"/>
            <p:nvPr/>
          </p:nvSpPr>
          <p:spPr>
            <a:xfrm>
              <a:off x="1008700" y="2489445"/>
              <a:ext cx="5309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  <a:latin typeface="DIN Condensed Bold"/>
                  <a:cs typeface="DIN Condensed Bold"/>
                </a:rPr>
                <a:t>TREE</a:t>
              </a:r>
              <a:endParaRPr lang="es-ES" dirty="0">
                <a:solidFill>
                  <a:srgbClr val="FF0000"/>
                </a:solidFill>
                <a:latin typeface="DIN Condensed Bold"/>
                <a:cs typeface="DIN Condensed Bold"/>
              </a:endParaRPr>
            </a:p>
          </p:txBody>
        </p:sp>
      </p:grpSp>
      <p:grpSp>
        <p:nvGrpSpPr>
          <p:cNvPr id="184" name="Agrupar 183"/>
          <p:cNvGrpSpPr/>
          <p:nvPr/>
        </p:nvGrpSpPr>
        <p:grpSpPr>
          <a:xfrm>
            <a:off x="4381131" y="3551509"/>
            <a:ext cx="2685928" cy="1742410"/>
            <a:chOff x="3514556" y="3633521"/>
            <a:chExt cx="2685928" cy="1742410"/>
          </a:xfrm>
        </p:grpSpPr>
        <p:sp>
          <p:nvSpPr>
            <p:cNvPr id="119" name="Elipse 118"/>
            <p:cNvSpPr/>
            <p:nvPr/>
          </p:nvSpPr>
          <p:spPr>
            <a:xfrm>
              <a:off x="3873621" y="3704081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120" name="Elipse 119"/>
            <p:cNvSpPr/>
            <p:nvPr/>
          </p:nvSpPr>
          <p:spPr>
            <a:xfrm>
              <a:off x="4510731" y="3856481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121" name="Elipse 120"/>
            <p:cNvSpPr/>
            <p:nvPr/>
          </p:nvSpPr>
          <p:spPr>
            <a:xfrm>
              <a:off x="3514556" y="4057512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122" name="Elipse 121"/>
            <p:cNvSpPr/>
            <p:nvPr/>
          </p:nvSpPr>
          <p:spPr>
            <a:xfrm>
              <a:off x="3935397" y="4665557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123" name="Elipse 122"/>
            <p:cNvSpPr/>
            <p:nvPr/>
          </p:nvSpPr>
          <p:spPr>
            <a:xfrm>
              <a:off x="4483221" y="4313681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124" name="Elipse 123"/>
            <p:cNvSpPr/>
            <p:nvPr/>
          </p:nvSpPr>
          <p:spPr>
            <a:xfrm>
              <a:off x="4545932" y="5234812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125" name="Elipse 124"/>
            <p:cNvSpPr/>
            <p:nvPr/>
          </p:nvSpPr>
          <p:spPr>
            <a:xfrm>
              <a:off x="4940421" y="3633521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126" name="Elipse 125"/>
            <p:cNvSpPr/>
            <p:nvPr/>
          </p:nvSpPr>
          <p:spPr>
            <a:xfrm>
              <a:off x="5248237" y="4384240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127" name="Elipse 126"/>
            <p:cNvSpPr/>
            <p:nvPr/>
          </p:nvSpPr>
          <p:spPr>
            <a:xfrm>
              <a:off x="5092821" y="4923281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sp>
          <p:nvSpPr>
            <p:cNvPr id="128" name="Elipse 127"/>
            <p:cNvSpPr/>
            <p:nvPr/>
          </p:nvSpPr>
          <p:spPr>
            <a:xfrm>
              <a:off x="6075062" y="4527548"/>
              <a:ext cx="125422" cy="141119"/>
            </a:xfrm>
            <a:prstGeom prst="ellipse">
              <a:avLst/>
            </a:prstGeom>
            <a:solidFill>
              <a:srgbClr val="FF0000"/>
            </a:solidFill>
            <a:ln w="9525" cmpd="sng">
              <a:solidFill>
                <a:srgbClr val="FF0000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s-ES"/>
            </a:p>
          </p:txBody>
        </p:sp>
        <p:cxnSp>
          <p:nvCxnSpPr>
            <p:cNvPr id="129" name="Conector recto 128"/>
            <p:cNvCxnSpPr>
              <a:stCxn id="119" idx="3"/>
              <a:endCxn id="121" idx="7"/>
            </p:cNvCxnSpPr>
            <p:nvPr/>
          </p:nvCxnSpPr>
          <p:spPr>
            <a:xfrm flipH="1">
              <a:off x="3621610" y="3824534"/>
              <a:ext cx="270379" cy="253644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Conector recto 131"/>
            <p:cNvCxnSpPr>
              <a:stCxn id="120" idx="2"/>
              <a:endCxn id="119" idx="6"/>
            </p:cNvCxnSpPr>
            <p:nvPr/>
          </p:nvCxnSpPr>
          <p:spPr>
            <a:xfrm flipH="1" flipV="1">
              <a:off x="3999043" y="3774641"/>
              <a:ext cx="511688" cy="152400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ector recto 134"/>
            <p:cNvCxnSpPr>
              <a:stCxn id="123" idx="0"/>
              <a:endCxn id="120" idx="4"/>
            </p:cNvCxnSpPr>
            <p:nvPr/>
          </p:nvCxnSpPr>
          <p:spPr>
            <a:xfrm flipV="1">
              <a:off x="4545932" y="3997600"/>
              <a:ext cx="27510" cy="316081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ector recto 137"/>
            <p:cNvCxnSpPr>
              <a:stCxn id="120" idx="6"/>
              <a:endCxn id="125" idx="2"/>
            </p:cNvCxnSpPr>
            <p:nvPr/>
          </p:nvCxnSpPr>
          <p:spPr>
            <a:xfrm flipV="1">
              <a:off x="4636153" y="3704081"/>
              <a:ext cx="304268" cy="222960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ector recto 138"/>
            <p:cNvCxnSpPr>
              <a:stCxn id="126" idx="0"/>
              <a:endCxn id="125" idx="4"/>
            </p:cNvCxnSpPr>
            <p:nvPr/>
          </p:nvCxnSpPr>
          <p:spPr>
            <a:xfrm flipH="1" flipV="1">
              <a:off x="5003132" y="3774640"/>
              <a:ext cx="307816" cy="609600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ector recto 139"/>
            <p:cNvCxnSpPr>
              <a:stCxn id="126" idx="2"/>
              <a:endCxn id="123" idx="6"/>
            </p:cNvCxnSpPr>
            <p:nvPr/>
          </p:nvCxnSpPr>
          <p:spPr>
            <a:xfrm flipH="1" flipV="1">
              <a:off x="4608643" y="4384241"/>
              <a:ext cx="639594" cy="70559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ector recto 140"/>
            <p:cNvCxnSpPr>
              <a:stCxn id="122" idx="1"/>
              <a:endCxn id="121" idx="5"/>
            </p:cNvCxnSpPr>
            <p:nvPr/>
          </p:nvCxnSpPr>
          <p:spPr>
            <a:xfrm flipH="1" flipV="1">
              <a:off x="3621610" y="4177965"/>
              <a:ext cx="332155" cy="508258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ector recto 149"/>
            <p:cNvCxnSpPr>
              <a:stCxn id="122" idx="6"/>
              <a:endCxn id="123" idx="3"/>
            </p:cNvCxnSpPr>
            <p:nvPr/>
          </p:nvCxnSpPr>
          <p:spPr>
            <a:xfrm flipV="1">
              <a:off x="4060819" y="4434134"/>
              <a:ext cx="440770" cy="301983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ector recto 150"/>
            <p:cNvCxnSpPr>
              <a:stCxn id="127" idx="1"/>
              <a:endCxn id="123" idx="5"/>
            </p:cNvCxnSpPr>
            <p:nvPr/>
          </p:nvCxnSpPr>
          <p:spPr>
            <a:xfrm flipH="1" flipV="1">
              <a:off x="4590275" y="4434134"/>
              <a:ext cx="520914" cy="509813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ector recto 151"/>
            <p:cNvCxnSpPr>
              <a:stCxn id="127" idx="7"/>
              <a:endCxn id="126" idx="4"/>
            </p:cNvCxnSpPr>
            <p:nvPr/>
          </p:nvCxnSpPr>
          <p:spPr>
            <a:xfrm flipV="1">
              <a:off x="5199875" y="4525359"/>
              <a:ext cx="111073" cy="418588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ector recto 158"/>
            <p:cNvCxnSpPr>
              <a:stCxn id="124" idx="1"/>
              <a:endCxn id="122" idx="5"/>
            </p:cNvCxnSpPr>
            <p:nvPr/>
          </p:nvCxnSpPr>
          <p:spPr>
            <a:xfrm flipH="1" flipV="1">
              <a:off x="4042451" y="4786010"/>
              <a:ext cx="521849" cy="469468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ector recto 159"/>
            <p:cNvCxnSpPr>
              <a:stCxn id="127" idx="3"/>
              <a:endCxn id="124" idx="6"/>
            </p:cNvCxnSpPr>
            <p:nvPr/>
          </p:nvCxnSpPr>
          <p:spPr>
            <a:xfrm flipH="1">
              <a:off x="4671354" y="5043734"/>
              <a:ext cx="439835" cy="261638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ector recto 164"/>
            <p:cNvCxnSpPr>
              <a:stCxn id="122" idx="0"/>
              <a:endCxn id="119" idx="4"/>
            </p:cNvCxnSpPr>
            <p:nvPr/>
          </p:nvCxnSpPr>
          <p:spPr>
            <a:xfrm flipH="1" flipV="1">
              <a:off x="3936332" y="3845200"/>
              <a:ext cx="61776" cy="820357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ector recto 167"/>
            <p:cNvCxnSpPr>
              <a:stCxn id="124" idx="0"/>
              <a:endCxn id="123" idx="4"/>
            </p:cNvCxnSpPr>
            <p:nvPr/>
          </p:nvCxnSpPr>
          <p:spPr>
            <a:xfrm flipH="1" flipV="1">
              <a:off x="4545932" y="4454800"/>
              <a:ext cx="62711" cy="780012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ector recto 170"/>
            <p:cNvCxnSpPr>
              <a:stCxn id="126" idx="5"/>
              <a:endCxn id="128" idx="1"/>
            </p:cNvCxnSpPr>
            <p:nvPr/>
          </p:nvCxnSpPr>
          <p:spPr>
            <a:xfrm>
              <a:off x="5355291" y="4504693"/>
              <a:ext cx="738139" cy="43521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ector recto 173"/>
            <p:cNvCxnSpPr>
              <a:stCxn id="127" idx="6"/>
              <a:endCxn id="128" idx="2"/>
            </p:cNvCxnSpPr>
            <p:nvPr/>
          </p:nvCxnSpPr>
          <p:spPr>
            <a:xfrm flipV="1">
              <a:off x="5218243" y="4598108"/>
              <a:ext cx="856819" cy="395733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ector recto 176"/>
            <p:cNvCxnSpPr>
              <a:stCxn id="125" idx="4"/>
              <a:endCxn id="128" idx="1"/>
            </p:cNvCxnSpPr>
            <p:nvPr/>
          </p:nvCxnSpPr>
          <p:spPr>
            <a:xfrm>
              <a:off x="5003132" y="3774640"/>
              <a:ext cx="1090298" cy="773574"/>
            </a:xfrm>
            <a:prstGeom prst="line">
              <a:avLst/>
            </a:prstGeom>
            <a:ln w="9525" cmpd="sng">
              <a:solidFill>
                <a:srgbClr val="00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5" name="CuadroTexto 184"/>
          <p:cNvSpPr txBox="1"/>
          <p:nvPr/>
        </p:nvSpPr>
        <p:spPr>
          <a:xfrm>
            <a:off x="5027727" y="3170898"/>
            <a:ext cx="5904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MESH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19268380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Summary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783883" y="1818870"/>
            <a:ext cx="7404591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2400" dirty="0" err="1" smtClean="0">
                <a:latin typeface="Arial Narrow"/>
                <a:cs typeface="Arial Narrow"/>
              </a:rPr>
              <a:t>Graph</a:t>
            </a:r>
            <a:r>
              <a:rPr lang="es-ES" sz="2400" dirty="0" smtClean="0">
                <a:latin typeface="Arial Narrow"/>
                <a:cs typeface="Arial Narrow"/>
              </a:rPr>
              <a:t>: set of </a:t>
            </a:r>
            <a:r>
              <a:rPr lang="es-ES" sz="2400" dirty="0" err="1" smtClean="0">
                <a:latin typeface="Arial Narrow"/>
                <a:cs typeface="Arial Narrow"/>
              </a:rPr>
              <a:t>vertices</a:t>
            </a:r>
            <a:r>
              <a:rPr lang="es-ES" sz="2400" dirty="0" smtClean="0">
                <a:latin typeface="Arial Narrow"/>
                <a:cs typeface="Arial Narrow"/>
              </a:rPr>
              <a:t> (</a:t>
            </a:r>
            <a:r>
              <a:rPr lang="es-ES" sz="2400" b="1" dirty="0" smtClean="0">
                <a:latin typeface="Arial Narrow"/>
                <a:cs typeface="Arial Narrow"/>
              </a:rPr>
              <a:t>V</a:t>
            </a:r>
            <a:r>
              <a:rPr lang="es-ES" sz="2400" dirty="0" smtClean="0">
                <a:latin typeface="Arial Narrow"/>
                <a:cs typeface="Arial Narrow"/>
              </a:rPr>
              <a:t>)  </a:t>
            </a:r>
            <a:r>
              <a:rPr lang="es-ES" sz="2400" dirty="0" err="1" smtClean="0">
                <a:latin typeface="Arial Narrow"/>
                <a:cs typeface="Arial Narrow"/>
              </a:rPr>
              <a:t>connected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by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edges</a:t>
            </a:r>
            <a:r>
              <a:rPr lang="es-ES" sz="2400" dirty="0" smtClean="0">
                <a:latin typeface="Arial Narrow"/>
                <a:cs typeface="Arial Narrow"/>
              </a:rPr>
              <a:t> (</a:t>
            </a:r>
            <a:r>
              <a:rPr lang="es-ES" sz="2400" b="1" dirty="0" smtClean="0">
                <a:latin typeface="Arial Narrow"/>
                <a:cs typeface="Arial Narrow"/>
              </a:rPr>
              <a:t>E</a:t>
            </a:r>
            <a:r>
              <a:rPr lang="es-ES" sz="2400" dirty="0" smtClean="0">
                <a:latin typeface="Arial Narrow"/>
                <a:cs typeface="Arial Narrow"/>
              </a:rPr>
              <a:t>)</a:t>
            </a:r>
          </a:p>
          <a:p>
            <a:pPr marL="285750" indent="-285750">
              <a:buFont typeface="Arial"/>
              <a:buChar char="•"/>
            </a:pPr>
            <a:endParaRPr lang="es-ES" sz="24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2400" dirty="0" err="1" smtClean="0">
                <a:latin typeface="Arial Narrow"/>
                <a:cs typeface="Arial Narrow"/>
              </a:rPr>
              <a:t>Many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interconnected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systems</a:t>
            </a:r>
            <a:r>
              <a:rPr lang="es-ES" sz="2400" dirty="0" smtClean="0">
                <a:latin typeface="Arial Narrow"/>
                <a:cs typeface="Arial Narrow"/>
              </a:rPr>
              <a:t> can be </a:t>
            </a:r>
            <a:r>
              <a:rPr lang="es-ES" sz="2400" dirty="0" err="1" smtClean="0">
                <a:latin typeface="Arial Narrow"/>
                <a:cs typeface="Arial Narrow"/>
              </a:rPr>
              <a:t>represented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graphs</a:t>
            </a:r>
            <a:endParaRPr lang="es-ES" sz="24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2400" dirty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2400" dirty="0" err="1" smtClean="0">
                <a:latin typeface="Arial Narrow"/>
                <a:cs typeface="Arial Narrow"/>
              </a:rPr>
              <a:t>Graphs</a:t>
            </a:r>
            <a:r>
              <a:rPr lang="es-ES" sz="2400" dirty="0" smtClean="0">
                <a:latin typeface="Arial Narrow"/>
                <a:cs typeface="Arial Narrow"/>
              </a:rPr>
              <a:t> can be </a:t>
            </a:r>
            <a:r>
              <a:rPr lang="es-ES" sz="2400" dirty="0" err="1" smtClean="0">
                <a:latin typeface="Arial Narrow"/>
                <a:cs typeface="Arial Narrow"/>
              </a:rPr>
              <a:t>undirected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directed</a:t>
            </a:r>
            <a:endParaRPr lang="es-ES" sz="24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2400" dirty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2400" dirty="0" err="1" smtClean="0">
                <a:latin typeface="Arial Narrow"/>
                <a:cs typeface="Arial Narrow"/>
              </a:rPr>
              <a:t>Graphs</a:t>
            </a:r>
            <a:r>
              <a:rPr lang="es-ES" sz="2400" dirty="0" smtClean="0">
                <a:latin typeface="Arial Narrow"/>
                <a:cs typeface="Arial Narrow"/>
              </a:rPr>
              <a:t> can be </a:t>
            </a:r>
            <a:r>
              <a:rPr lang="es-ES" sz="2400" dirty="0" err="1" smtClean="0">
                <a:latin typeface="Arial Narrow"/>
                <a:cs typeface="Arial Narrow"/>
              </a:rPr>
              <a:t>weighted</a:t>
            </a:r>
            <a:r>
              <a:rPr lang="es-ES" sz="2400" dirty="0" smtClean="0">
                <a:latin typeface="Arial Narrow"/>
                <a:cs typeface="Arial Narrow"/>
              </a:rPr>
              <a:t> (</a:t>
            </a:r>
            <a:r>
              <a:rPr lang="es-ES" sz="2400" dirty="0" err="1" smtClean="0">
                <a:latin typeface="Arial Narrow"/>
                <a:cs typeface="Arial Narrow"/>
              </a:rPr>
              <a:t>or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not</a:t>
            </a:r>
            <a:r>
              <a:rPr lang="es-ES" sz="2400" dirty="0" smtClean="0">
                <a:latin typeface="Arial Narrow"/>
                <a:cs typeface="Arial Narrow"/>
              </a:rPr>
              <a:t>)</a:t>
            </a:r>
          </a:p>
          <a:p>
            <a:pPr marL="285750" indent="-285750">
              <a:buFont typeface="Arial"/>
              <a:buChar char="•"/>
            </a:pPr>
            <a:endParaRPr lang="es-ES" sz="2400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196420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Representations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: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Edge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list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7" name="Elipse 6"/>
          <p:cNvSpPr/>
          <p:nvPr/>
        </p:nvSpPr>
        <p:spPr>
          <a:xfrm>
            <a:off x="4992618" y="227325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9" name="Elipse 8"/>
          <p:cNvSpPr/>
          <p:nvPr/>
        </p:nvSpPr>
        <p:spPr>
          <a:xfrm>
            <a:off x="4992618" y="107896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10" name="Elipse 9"/>
          <p:cNvSpPr/>
          <p:nvPr/>
        </p:nvSpPr>
        <p:spPr>
          <a:xfrm>
            <a:off x="2983728" y="227325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11" name="Elipse 10"/>
          <p:cNvSpPr/>
          <p:nvPr/>
        </p:nvSpPr>
        <p:spPr>
          <a:xfrm>
            <a:off x="2983728" y="107896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12" name="Elipse 11"/>
          <p:cNvSpPr/>
          <p:nvPr/>
        </p:nvSpPr>
        <p:spPr>
          <a:xfrm>
            <a:off x="6534412" y="1608619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3" name="Conector recto de flecha 12"/>
          <p:cNvCxnSpPr>
            <a:stCxn id="11" idx="6"/>
            <a:endCxn id="9" idx="2"/>
          </p:cNvCxnSpPr>
          <p:nvPr/>
        </p:nvCxnSpPr>
        <p:spPr>
          <a:xfrm>
            <a:off x="3476371" y="1325313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9" idx="4"/>
            <a:endCxn id="7" idx="0"/>
          </p:cNvCxnSpPr>
          <p:nvPr/>
        </p:nvCxnSpPr>
        <p:spPr>
          <a:xfrm>
            <a:off x="5238940" y="1571659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7" idx="2"/>
            <a:endCxn id="10" idx="6"/>
          </p:cNvCxnSpPr>
          <p:nvPr/>
        </p:nvCxnSpPr>
        <p:spPr>
          <a:xfrm flipH="1">
            <a:off x="3476371" y="2519604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cto de flecha 15"/>
          <p:cNvCxnSpPr>
            <a:stCxn id="10" idx="0"/>
            <a:endCxn id="11" idx="4"/>
          </p:cNvCxnSpPr>
          <p:nvPr/>
        </p:nvCxnSpPr>
        <p:spPr>
          <a:xfrm flipV="1">
            <a:off x="3230050" y="1571659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/>
          <p:cNvCxnSpPr>
            <a:stCxn id="12" idx="2"/>
            <a:endCxn id="9" idx="6"/>
          </p:cNvCxnSpPr>
          <p:nvPr/>
        </p:nvCxnSpPr>
        <p:spPr>
          <a:xfrm flipH="1" flipV="1">
            <a:off x="5485261" y="1325313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/>
          <p:cNvCxnSpPr>
            <a:stCxn id="7" idx="6"/>
            <a:endCxn id="12" idx="3"/>
          </p:cNvCxnSpPr>
          <p:nvPr/>
        </p:nvCxnSpPr>
        <p:spPr>
          <a:xfrm flipV="1">
            <a:off x="5485261" y="2029158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uadroTexto 18"/>
          <p:cNvSpPr txBox="1"/>
          <p:nvPr/>
        </p:nvSpPr>
        <p:spPr>
          <a:xfrm>
            <a:off x="3884886" y="95598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2739129" y="177254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22" name="CuadroTexto 21"/>
          <p:cNvSpPr txBox="1"/>
          <p:nvPr/>
        </p:nvSpPr>
        <p:spPr>
          <a:xfrm>
            <a:off x="4010310" y="215664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5238783" y="168662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24" name="CuadroTexto 23"/>
          <p:cNvSpPr txBox="1"/>
          <p:nvPr/>
        </p:nvSpPr>
        <p:spPr>
          <a:xfrm>
            <a:off x="5845768" y="219016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25" name="CuadroTexto 24"/>
          <p:cNvSpPr txBox="1"/>
          <p:nvPr/>
        </p:nvSpPr>
        <p:spPr>
          <a:xfrm>
            <a:off x="5845768" y="120758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sp>
        <p:nvSpPr>
          <p:cNvPr id="58" name="CuadroTexto 57"/>
          <p:cNvSpPr txBox="1"/>
          <p:nvPr/>
        </p:nvSpPr>
        <p:spPr>
          <a:xfrm>
            <a:off x="0" y="3003192"/>
            <a:ext cx="2242662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b="1" dirty="0" err="1" smtClean="0">
                <a:latin typeface="Arial Narrow"/>
                <a:cs typeface="Arial Narrow"/>
              </a:rPr>
              <a:t>Edge</a:t>
            </a:r>
            <a:r>
              <a:rPr lang="es-ES" b="1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latin typeface="Arial Narrow"/>
                <a:cs typeface="Arial Narrow"/>
              </a:rPr>
              <a:t>list</a:t>
            </a:r>
            <a:r>
              <a:rPr lang="es-ES" b="1" dirty="0" smtClean="0">
                <a:latin typeface="Arial Narrow"/>
                <a:cs typeface="Arial Narrow"/>
              </a:rPr>
              <a:t> (+ </a:t>
            </a:r>
            <a:r>
              <a:rPr lang="es-ES" b="1" dirty="0" err="1" smtClean="0">
                <a:latin typeface="Arial Narrow"/>
                <a:cs typeface="Arial Narrow"/>
              </a:rPr>
              <a:t>vertex</a:t>
            </a:r>
            <a:r>
              <a:rPr lang="es-ES" b="1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latin typeface="Arial Narrow"/>
                <a:cs typeface="Arial Narrow"/>
              </a:rPr>
              <a:t>list</a:t>
            </a:r>
            <a:r>
              <a:rPr lang="es-ES" b="1" dirty="0" smtClean="0">
                <a:latin typeface="Arial Narrow"/>
                <a:cs typeface="Arial Narrow"/>
              </a:rPr>
              <a:t>)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0" y="3594192"/>
            <a:ext cx="71352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V={J,K,L,M,N}</a:t>
            </a:r>
          </a:p>
          <a:p>
            <a:r>
              <a:rPr lang="es-ES" dirty="0" smtClean="0"/>
              <a:t>E={   (J, K, 2),      (K, M, 6),      (L, J, 10),      (M, L, 8),      (M, N, 4),     (N, K, 1)  } </a:t>
            </a:r>
          </a:p>
          <a:p>
            <a:endParaRPr lang="es-ES" dirty="0"/>
          </a:p>
        </p:txBody>
      </p:sp>
      <p:sp>
        <p:nvSpPr>
          <p:cNvPr id="34" name="Elipse 33"/>
          <p:cNvSpPr/>
          <p:nvPr/>
        </p:nvSpPr>
        <p:spPr>
          <a:xfrm>
            <a:off x="6154371" y="4369645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37" name="Elipse 36"/>
          <p:cNvSpPr/>
          <p:nvPr/>
        </p:nvSpPr>
        <p:spPr>
          <a:xfrm>
            <a:off x="6804624" y="4575454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 smtClean="0">
                <a:solidFill>
                  <a:schemeClr val="tx1"/>
                </a:solidFill>
              </a:rPr>
              <a:t>N</a:t>
            </a:r>
            <a:endParaRPr lang="es-ES" sz="1000" dirty="0">
              <a:solidFill>
                <a:schemeClr val="tx1"/>
              </a:solidFill>
            </a:endParaRPr>
          </a:p>
        </p:txBody>
      </p:sp>
      <p:cxnSp>
        <p:nvCxnSpPr>
          <p:cNvPr id="42" name="Conector recto de flecha 41"/>
          <p:cNvCxnSpPr>
            <a:stCxn id="37" idx="2"/>
            <a:endCxn id="34" idx="6"/>
          </p:cNvCxnSpPr>
          <p:nvPr/>
        </p:nvCxnSpPr>
        <p:spPr>
          <a:xfrm flipH="1" flipV="1">
            <a:off x="6413400" y="4502674"/>
            <a:ext cx="391224" cy="20580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CuadroTexto 59"/>
          <p:cNvSpPr txBox="1"/>
          <p:nvPr/>
        </p:nvSpPr>
        <p:spPr>
          <a:xfrm>
            <a:off x="6562850" y="4425733"/>
            <a:ext cx="2496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/>
              <a:t>1</a:t>
            </a:r>
            <a:endParaRPr lang="es-ES" sz="1000" dirty="0"/>
          </a:p>
        </p:txBody>
      </p:sp>
      <p:sp>
        <p:nvSpPr>
          <p:cNvPr id="61" name="CuadroTexto 60"/>
          <p:cNvSpPr txBox="1"/>
          <p:nvPr/>
        </p:nvSpPr>
        <p:spPr>
          <a:xfrm>
            <a:off x="683278" y="4271301"/>
            <a:ext cx="2496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/>
              <a:t>2</a:t>
            </a:r>
          </a:p>
        </p:txBody>
      </p:sp>
      <p:sp>
        <p:nvSpPr>
          <p:cNvPr id="62" name="Elipse 61"/>
          <p:cNvSpPr/>
          <p:nvPr/>
        </p:nvSpPr>
        <p:spPr>
          <a:xfrm>
            <a:off x="1007235" y="4384493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63" name="Elipse 62"/>
          <p:cNvSpPr/>
          <p:nvPr/>
        </p:nvSpPr>
        <p:spPr>
          <a:xfrm>
            <a:off x="339514" y="4384493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>
                <a:solidFill>
                  <a:schemeClr val="tx1"/>
                </a:solidFill>
              </a:rPr>
              <a:t>J</a:t>
            </a:r>
          </a:p>
        </p:txBody>
      </p:sp>
      <p:cxnSp>
        <p:nvCxnSpPr>
          <p:cNvPr id="64" name="Conector recto de flecha 63"/>
          <p:cNvCxnSpPr>
            <a:stCxn id="63" idx="6"/>
            <a:endCxn id="62" idx="2"/>
          </p:cNvCxnSpPr>
          <p:nvPr/>
        </p:nvCxnSpPr>
        <p:spPr>
          <a:xfrm>
            <a:off x="598543" y="4517522"/>
            <a:ext cx="408692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Elipse 64"/>
          <p:cNvSpPr/>
          <p:nvPr/>
        </p:nvSpPr>
        <p:spPr>
          <a:xfrm>
            <a:off x="1805166" y="4912080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66" name="Elipse 65"/>
          <p:cNvSpPr/>
          <p:nvPr/>
        </p:nvSpPr>
        <p:spPr>
          <a:xfrm>
            <a:off x="1805166" y="4267153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67" name="Conector recto de flecha 66"/>
          <p:cNvCxnSpPr>
            <a:stCxn id="66" idx="4"/>
            <a:endCxn id="65" idx="0"/>
          </p:cNvCxnSpPr>
          <p:nvPr/>
        </p:nvCxnSpPr>
        <p:spPr>
          <a:xfrm>
            <a:off x="1934681" y="4533211"/>
            <a:ext cx="0" cy="37886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CuadroTexto 67"/>
          <p:cNvSpPr txBox="1"/>
          <p:nvPr/>
        </p:nvSpPr>
        <p:spPr>
          <a:xfrm>
            <a:off x="1934599" y="4595291"/>
            <a:ext cx="2496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/>
              <a:t>6</a:t>
            </a:r>
            <a:endParaRPr lang="es-ES" sz="1000" dirty="0"/>
          </a:p>
        </p:txBody>
      </p:sp>
      <p:sp>
        <p:nvSpPr>
          <p:cNvPr id="69" name="Elipse 68"/>
          <p:cNvSpPr/>
          <p:nvPr/>
        </p:nvSpPr>
        <p:spPr>
          <a:xfrm>
            <a:off x="2958094" y="4906627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 smtClean="0">
                <a:solidFill>
                  <a:schemeClr val="tx1"/>
                </a:solidFill>
              </a:rPr>
              <a:t>L</a:t>
            </a:r>
            <a:endParaRPr lang="es-ES" sz="1000" dirty="0">
              <a:solidFill>
                <a:schemeClr val="tx1"/>
              </a:solidFill>
            </a:endParaRPr>
          </a:p>
        </p:txBody>
      </p:sp>
      <p:sp>
        <p:nvSpPr>
          <p:cNvPr id="70" name="Elipse 69"/>
          <p:cNvSpPr/>
          <p:nvPr/>
        </p:nvSpPr>
        <p:spPr>
          <a:xfrm>
            <a:off x="2958094" y="4261700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>
                <a:solidFill>
                  <a:schemeClr val="tx1"/>
                </a:solidFill>
              </a:rPr>
              <a:t>J</a:t>
            </a:r>
          </a:p>
        </p:txBody>
      </p:sp>
      <p:cxnSp>
        <p:nvCxnSpPr>
          <p:cNvPr id="71" name="Conector recto de flecha 70"/>
          <p:cNvCxnSpPr>
            <a:stCxn id="69" idx="0"/>
            <a:endCxn id="70" idx="4"/>
          </p:cNvCxnSpPr>
          <p:nvPr/>
        </p:nvCxnSpPr>
        <p:spPr>
          <a:xfrm flipV="1">
            <a:off x="3087609" y="4527758"/>
            <a:ext cx="0" cy="37886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CuadroTexto 71"/>
          <p:cNvSpPr txBox="1"/>
          <p:nvPr/>
        </p:nvSpPr>
        <p:spPr>
          <a:xfrm>
            <a:off x="2829485" y="4636236"/>
            <a:ext cx="3146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/>
              <a:t>10 </a:t>
            </a:r>
            <a:endParaRPr lang="es-ES" sz="1000" dirty="0"/>
          </a:p>
        </p:txBody>
      </p:sp>
      <p:sp>
        <p:nvSpPr>
          <p:cNvPr id="73" name="Elipse 72"/>
          <p:cNvSpPr/>
          <p:nvPr/>
        </p:nvSpPr>
        <p:spPr>
          <a:xfrm>
            <a:off x="4455089" y="4430767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74" name="Elipse 73"/>
          <p:cNvSpPr/>
          <p:nvPr/>
        </p:nvSpPr>
        <p:spPr>
          <a:xfrm>
            <a:off x="3787368" y="4430767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 smtClean="0">
                <a:solidFill>
                  <a:schemeClr val="tx1"/>
                </a:solidFill>
              </a:rPr>
              <a:t>L</a:t>
            </a:r>
            <a:endParaRPr lang="es-ES" sz="1000" dirty="0">
              <a:solidFill>
                <a:schemeClr val="tx1"/>
              </a:solidFill>
            </a:endParaRPr>
          </a:p>
        </p:txBody>
      </p:sp>
      <p:cxnSp>
        <p:nvCxnSpPr>
          <p:cNvPr id="75" name="Conector recto de flecha 74"/>
          <p:cNvCxnSpPr>
            <a:stCxn id="73" idx="2"/>
            <a:endCxn id="74" idx="6"/>
          </p:cNvCxnSpPr>
          <p:nvPr/>
        </p:nvCxnSpPr>
        <p:spPr>
          <a:xfrm flipH="1">
            <a:off x="4046397" y="4563796"/>
            <a:ext cx="408692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6" name="CuadroTexto 75"/>
          <p:cNvSpPr txBox="1"/>
          <p:nvPr/>
        </p:nvSpPr>
        <p:spPr>
          <a:xfrm>
            <a:off x="4188423" y="4367797"/>
            <a:ext cx="2496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/>
              <a:t>8</a:t>
            </a:r>
            <a:endParaRPr lang="es-ES" sz="1000" dirty="0"/>
          </a:p>
        </p:txBody>
      </p:sp>
      <p:sp>
        <p:nvSpPr>
          <p:cNvPr id="77" name="Elipse 76"/>
          <p:cNvSpPr/>
          <p:nvPr/>
        </p:nvSpPr>
        <p:spPr>
          <a:xfrm>
            <a:off x="4892645" y="4687492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78" name="Elipse 77"/>
          <p:cNvSpPr/>
          <p:nvPr/>
        </p:nvSpPr>
        <p:spPr>
          <a:xfrm>
            <a:off x="5462690" y="4328582"/>
            <a:ext cx="259029" cy="266058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1000" dirty="0" smtClean="0">
                <a:solidFill>
                  <a:schemeClr val="tx1"/>
                </a:solidFill>
              </a:rPr>
              <a:t>N</a:t>
            </a:r>
            <a:endParaRPr lang="es-ES" sz="1000" dirty="0">
              <a:solidFill>
                <a:schemeClr val="tx1"/>
              </a:solidFill>
            </a:endParaRPr>
          </a:p>
        </p:txBody>
      </p:sp>
      <p:cxnSp>
        <p:nvCxnSpPr>
          <p:cNvPr id="80" name="Conector recto de flecha 79"/>
          <p:cNvCxnSpPr>
            <a:stCxn id="77" idx="6"/>
            <a:endCxn id="78" idx="3"/>
          </p:cNvCxnSpPr>
          <p:nvPr/>
        </p:nvCxnSpPr>
        <p:spPr>
          <a:xfrm flipV="1">
            <a:off x="5151674" y="4555677"/>
            <a:ext cx="348950" cy="264844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2" name="CuadroTexto 81"/>
          <p:cNvSpPr txBox="1"/>
          <p:nvPr/>
        </p:nvSpPr>
        <p:spPr>
          <a:xfrm>
            <a:off x="5207548" y="4642623"/>
            <a:ext cx="24966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/>
              <a:t>4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-16433" y="6080140"/>
            <a:ext cx="9160433" cy="70788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 smtClean="0">
                <a:latin typeface="Arial Narrow"/>
                <a:cs typeface="Arial Narrow"/>
              </a:rPr>
              <a:t>Space complexity</a:t>
            </a:r>
            <a:r>
              <a:rPr lang="en-GB" sz="2000" dirty="0" smtClean="0"/>
              <a:t>: </a:t>
            </a:r>
            <a:r>
              <a:rPr lang="en-GB" sz="2000" dirty="0" err="1" smtClean="0"/>
              <a:t>Θ</a:t>
            </a:r>
            <a:r>
              <a:rPr lang="en-GB" sz="2000" dirty="0" smtClean="0"/>
              <a:t>(E)  - considering only the edge list</a:t>
            </a:r>
          </a:p>
          <a:p>
            <a:pPr algn="ctr"/>
            <a:r>
              <a:rPr lang="en-GB" sz="2000" dirty="0" smtClean="0"/>
              <a:t>(E is a simplified way of referring to the number of elements in set E)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2887601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Representations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: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Adjacency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matrix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4" name="Abrir corchete 43"/>
          <p:cNvSpPr/>
          <p:nvPr/>
        </p:nvSpPr>
        <p:spPr>
          <a:xfrm>
            <a:off x="344910" y="3731818"/>
            <a:ext cx="147600" cy="1983121"/>
          </a:xfrm>
          <a:prstGeom prst="leftBracke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Cerrar corchete 44"/>
          <p:cNvSpPr/>
          <p:nvPr/>
        </p:nvSpPr>
        <p:spPr>
          <a:xfrm>
            <a:off x="2085130" y="3731818"/>
            <a:ext cx="141100" cy="1983121"/>
          </a:xfrm>
          <a:prstGeom prst="rightBracket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6" name="CuadroTexto 45"/>
          <p:cNvSpPr txBox="1"/>
          <p:nvPr/>
        </p:nvSpPr>
        <p:spPr>
          <a:xfrm>
            <a:off x="9201" y="3747498"/>
            <a:ext cx="382023" cy="2092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J</a:t>
            </a:r>
            <a:endParaRPr lang="es-ES" dirty="0" smtClean="0"/>
          </a:p>
          <a:p>
            <a:endParaRPr lang="es-ES" sz="1000" dirty="0" smtClean="0"/>
          </a:p>
          <a:p>
            <a:r>
              <a:rPr lang="es-ES" dirty="0"/>
              <a:t>K</a:t>
            </a:r>
            <a:endParaRPr lang="es-ES" dirty="0" smtClean="0"/>
          </a:p>
          <a:p>
            <a:endParaRPr lang="es-ES" sz="1000" dirty="0" smtClean="0"/>
          </a:p>
          <a:p>
            <a:r>
              <a:rPr lang="es-ES" dirty="0"/>
              <a:t>L</a:t>
            </a:r>
            <a:endParaRPr lang="es-ES" dirty="0" smtClean="0"/>
          </a:p>
          <a:p>
            <a:endParaRPr lang="es-ES" sz="1000" dirty="0" smtClean="0"/>
          </a:p>
          <a:p>
            <a:r>
              <a:rPr lang="es-ES" dirty="0"/>
              <a:t>M</a:t>
            </a:r>
            <a:endParaRPr lang="es-ES" dirty="0" smtClean="0"/>
          </a:p>
          <a:p>
            <a:endParaRPr lang="es-ES" sz="1000" dirty="0" smtClean="0"/>
          </a:p>
          <a:p>
            <a:r>
              <a:rPr lang="es-ES" dirty="0" smtClean="0"/>
              <a:t>N</a:t>
            </a:r>
            <a:endParaRPr lang="es-ES" dirty="0"/>
          </a:p>
        </p:txBody>
      </p:sp>
      <p:sp>
        <p:nvSpPr>
          <p:cNvPr id="47" name="CuadroTexto 46"/>
          <p:cNvSpPr txBox="1"/>
          <p:nvPr/>
        </p:nvSpPr>
        <p:spPr>
          <a:xfrm>
            <a:off x="329226" y="3339818"/>
            <a:ext cx="1865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J</a:t>
            </a:r>
            <a:r>
              <a:rPr lang="es-ES" dirty="0" smtClean="0"/>
              <a:t>     </a:t>
            </a:r>
            <a:r>
              <a:rPr lang="es-ES" dirty="0"/>
              <a:t>K</a:t>
            </a:r>
            <a:r>
              <a:rPr lang="es-ES" dirty="0" smtClean="0"/>
              <a:t>     </a:t>
            </a:r>
            <a:r>
              <a:rPr lang="es-ES" dirty="0"/>
              <a:t>L</a:t>
            </a:r>
            <a:r>
              <a:rPr lang="es-ES" dirty="0" smtClean="0"/>
              <a:t>     </a:t>
            </a:r>
            <a:r>
              <a:rPr lang="es-ES" dirty="0"/>
              <a:t>M</a:t>
            </a:r>
            <a:r>
              <a:rPr lang="es-ES" dirty="0" smtClean="0"/>
              <a:t>     </a:t>
            </a:r>
            <a:r>
              <a:rPr lang="es-ES" dirty="0"/>
              <a:t>N</a:t>
            </a:r>
          </a:p>
        </p:txBody>
      </p:sp>
      <p:sp>
        <p:nvSpPr>
          <p:cNvPr id="48" name="CuadroTexto 47"/>
          <p:cNvSpPr txBox="1"/>
          <p:nvPr/>
        </p:nvSpPr>
        <p:spPr>
          <a:xfrm>
            <a:off x="360928" y="3756083"/>
            <a:ext cx="1872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∞   2     ∞    ∞   ∞</a:t>
            </a:r>
            <a:endParaRPr lang="es-ES" dirty="0"/>
          </a:p>
        </p:txBody>
      </p:sp>
      <p:sp>
        <p:nvSpPr>
          <p:cNvPr id="49" name="CuadroTexto 48"/>
          <p:cNvSpPr txBox="1"/>
          <p:nvPr/>
        </p:nvSpPr>
        <p:spPr>
          <a:xfrm>
            <a:off x="354166" y="4199415"/>
            <a:ext cx="1872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∞   ∞    ∞    6    ∞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313894" y="4623175"/>
            <a:ext cx="19368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  ∞    ∞    ∞   ∞</a:t>
            </a:r>
            <a:endParaRPr lang="es-ES" dirty="0"/>
          </a:p>
        </p:txBody>
      </p:sp>
      <p:sp>
        <p:nvSpPr>
          <p:cNvPr id="53" name="CuadroTexto 52"/>
          <p:cNvSpPr txBox="1"/>
          <p:nvPr/>
        </p:nvSpPr>
        <p:spPr>
          <a:xfrm>
            <a:off x="313894" y="5037044"/>
            <a:ext cx="1844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∞   ∞     8    ∞    4</a:t>
            </a:r>
            <a:endParaRPr lang="es-ES" dirty="0"/>
          </a:p>
        </p:txBody>
      </p:sp>
      <p:sp>
        <p:nvSpPr>
          <p:cNvPr id="55" name="CuadroTexto 54"/>
          <p:cNvSpPr txBox="1"/>
          <p:nvPr/>
        </p:nvSpPr>
        <p:spPr>
          <a:xfrm>
            <a:off x="344910" y="5398784"/>
            <a:ext cx="18720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∞   </a:t>
            </a:r>
            <a:r>
              <a:rPr lang="es-ES" dirty="0"/>
              <a:t>1</a:t>
            </a:r>
            <a:r>
              <a:rPr lang="es-ES" dirty="0" smtClean="0"/>
              <a:t>    ∞    ∞    ∞</a:t>
            </a:r>
            <a:endParaRPr lang="es-ES" dirty="0"/>
          </a:p>
        </p:txBody>
      </p:sp>
      <p:sp>
        <p:nvSpPr>
          <p:cNvPr id="56" name="CuadroTexto 55"/>
          <p:cNvSpPr txBox="1"/>
          <p:nvPr/>
        </p:nvSpPr>
        <p:spPr>
          <a:xfrm>
            <a:off x="-16433" y="2850792"/>
            <a:ext cx="2603247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b="1" dirty="0" err="1" smtClean="0">
                <a:latin typeface="Arial Narrow"/>
                <a:cs typeface="Arial Narrow"/>
              </a:rPr>
              <a:t>Adjacency</a:t>
            </a:r>
            <a:r>
              <a:rPr lang="es-ES" b="1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latin typeface="Arial Narrow"/>
                <a:cs typeface="Arial Narrow"/>
              </a:rPr>
              <a:t>matrix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59" name="Elipse 58"/>
          <p:cNvSpPr/>
          <p:nvPr/>
        </p:nvSpPr>
        <p:spPr>
          <a:xfrm>
            <a:off x="4992618" y="215294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60" name="Elipse 59"/>
          <p:cNvSpPr/>
          <p:nvPr/>
        </p:nvSpPr>
        <p:spPr>
          <a:xfrm>
            <a:off x="4992618" y="95865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61" name="Elipse 60"/>
          <p:cNvSpPr/>
          <p:nvPr/>
        </p:nvSpPr>
        <p:spPr>
          <a:xfrm>
            <a:off x="2983728" y="215294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62" name="Elipse 61"/>
          <p:cNvSpPr/>
          <p:nvPr/>
        </p:nvSpPr>
        <p:spPr>
          <a:xfrm>
            <a:off x="2983728" y="95865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63" name="Elipse 62"/>
          <p:cNvSpPr/>
          <p:nvPr/>
        </p:nvSpPr>
        <p:spPr>
          <a:xfrm>
            <a:off x="6534412" y="148830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64" name="Conector recto de flecha 63"/>
          <p:cNvCxnSpPr>
            <a:stCxn id="62" idx="6"/>
            <a:endCxn id="60" idx="2"/>
          </p:cNvCxnSpPr>
          <p:nvPr/>
        </p:nvCxnSpPr>
        <p:spPr>
          <a:xfrm>
            <a:off x="3476371" y="120500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de flecha 64"/>
          <p:cNvCxnSpPr>
            <a:stCxn id="60" idx="4"/>
            <a:endCxn id="59" idx="0"/>
          </p:cNvCxnSpPr>
          <p:nvPr/>
        </p:nvCxnSpPr>
        <p:spPr>
          <a:xfrm>
            <a:off x="5238940" y="1451347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Conector recto de flecha 65"/>
          <p:cNvCxnSpPr>
            <a:stCxn id="59" idx="2"/>
            <a:endCxn id="61" idx="6"/>
          </p:cNvCxnSpPr>
          <p:nvPr/>
        </p:nvCxnSpPr>
        <p:spPr>
          <a:xfrm flipH="1">
            <a:off x="3476371" y="2399292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de flecha 66"/>
          <p:cNvCxnSpPr>
            <a:stCxn id="61" idx="0"/>
            <a:endCxn id="62" idx="4"/>
          </p:cNvCxnSpPr>
          <p:nvPr/>
        </p:nvCxnSpPr>
        <p:spPr>
          <a:xfrm flipV="1">
            <a:off x="3230050" y="1451347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8" name="Conector recto de flecha 67"/>
          <p:cNvCxnSpPr>
            <a:stCxn id="63" idx="2"/>
            <a:endCxn id="60" idx="6"/>
          </p:cNvCxnSpPr>
          <p:nvPr/>
        </p:nvCxnSpPr>
        <p:spPr>
          <a:xfrm flipH="1" flipV="1">
            <a:off x="5485261" y="1205001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Conector recto de flecha 68"/>
          <p:cNvCxnSpPr>
            <a:stCxn id="59" idx="6"/>
            <a:endCxn id="63" idx="3"/>
          </p:cNvCxnSpPr>
          <p:nvPr/>
        </p:nvCxnSpPr>
        <p:spPr>
          <a:xfrm flipV="1">
            <a:off x="5485261" y="1908846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0" name="CuadroTexto 69"/>
          <p:cNvSpPr txBox="1"/>
          <p:nvPr/>
        </p:nvSpPr>
        <p:spPr>
          <a:xfrm>
            <a:off x="3884886" y="83566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71" name="CuadroTexto 70"/>
          <p:cNvSpPr txBox="1"/>
          <p:nvPr/>
        </p:nvSpPr>
        <p:spPr>
          <a:xfrm>
            <a:off x="2739129" y="1652230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72" name="CuadroTexto 71"/>
          <p:cNvSpPr txBox="1"/>
          <p:nvPr/>
        </p:nvSpPr>
        <p:spPr>
          <a:xfrm>
            <a:off x="4010310" y="203633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73" name="CuadroTexto 72"/>
          <p:cNvSpPr txBox="1"/>
          <p:nvPr/>
        </p:nvSpPr>
        <p:spPr>
          <a:xfrm>
            <a:off x="5238783" y="156630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74" name="CuadroTexto 73"/>
          <p:cNvSpPr txBox="1"/>
          <p:nvPr/>
        </p:nvSpPr>
        <p:spPr>
          <a:xfrm>
            <a:off x="5845768" y="206985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75" name="CuadroTexto 74"/>
          <p:cNvSpPr txBox="1"/>
          <p:nvPr/>
        </p:nvSpPr>
        <p:spPr>
          <a:xfrm>
            <a:off x="5845768" y="108727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sp>
        <p:nvSpPr>
          <p:cNvPr id="76" name="CuadroTexto 75"/>
          <p:cNvSpPr txBox="1"/>
          <p:nvPr/>
        </p:nvSpPr>
        <p:spPr>
          <a:xfrm>
            <a:off x="-16433" y="6080140"/>
            <a:ext cx="9160433" cy="70788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 smtClean="0">
                <a:latin typeface="Arial Narrow"/>
                <a:cs typeface="Arial Narrow"/>
              </a:rPr>
              <a:t>Space complexity</a:t>
            </a:r>
            <a:r>
              <a:rPr lang="en-GB" sz="2000" dirty="0" smtClean="0"/>
              <a:t>: </a:t>
            </a:r>
            <a:r>
              <a:rPr lang="en-GB" sz="2000" dirty="0" err="1" smtClean="0"/>
              <a:t>Θ</a:t>
            </a:r>
            <a:r>
              <a:rPr lang="en-GB" sz="2000" dirty="0" smtClean="0"/>
              <a:t>(V</a:t>
            </a:r>
            <a:r>
              <a:rPr lang="en-GB" sz="2000" baseline="30000" dirty="0" smtClean="0"/>
              <a:t>2</a:t>
            </a:r>
            <a:r>
              <a:rPr lang="en-GB" sz="2000" dirty="0" smtClean="0"/>
              <a:t>)  </a:t>
            </a:r>
          </a:p>
          <a:p>
            <a:pPr algn="ctr"/>
            <a:r>
              <a:rPr lang="en-GB" sz="2000" dirty="0" smtClean="0"/>
              <a:t>(V is a simplified way of referring to the number of elements in set V)</a:t>
            </a:r>
            <a:endParaRPr lang="en-GB" sz="2000" dirty="0"/>
          </a:p>
        </p:txBody>
      </p:sp>
      <p:cxnSp>
        <p:nvCxnSpPr>
          <p:cNvPr id="78" name="Conector recto de flecha 77"/>
          <p:cNvCxnSpPr/>
          <p:nvPr/>
        </p:nvCxnSpPr>
        <p:spPr>
          <a:xfrm flipV="1">
            <a:off x="2085130" y="3756084"/>
            <a:ext cx="1072653" cy="54854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0" name="CuadroTexto 79"/>
          <p:cNvSpPr txBox="1"/>
          <p:nvPr/>
        </p:nvSpPr>
        <p:spPr>
          <a:xfrm>
            <a:off x="3230049" y="3545813"/>
            <a:ext cx="5700055" cy="646331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err="1" smtClean="0"/>
              <a:t>We</a:t>
            </a:r>
            <a:r>
              <a:rPr lang="es-ES" dirty="0" smtClean="0"/>
              <a:t> use ∞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signalise</a:t>
            </a:r>
            <a:r>
              <a:rPr lang="es-ES" dirty="0" smtClean="0"/>
              <a:t> </a:t>
            </a:r>
            <a:r>
              <a:rPr lang="es-ES" dirty="0" err="1" smtClean="0"/>
              <a:t>there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not</a:t>
            </a:r>
            <a:r>
              <a:rPr lang="es-ES" dirty="0" smtClean="0"/>
              <a:t> link </a:t>
            </a:r>
            <a:r>
              <a:rPr lang="es-ES" dirty="0" err="1" smtClean="0"/>
              <a:t>between</a:t>
            </a:r>
            <a:r>
              <a:rPr lang="es-ES" dirty="0" smtClean="0"/>
              <a:t> </a:t>
            </a:r>
            <a:r>
              <a:rPr lang="es-ES" dirty="0" err="1" smtClean="0"/>
              <a:t>nodes</a:t>
            </a:r>
            <a:r>
              <a:rPr lang="es-ES" dirty="0" smtClean="0"/>
              <a:t> K and N (in </a:t>
            </a:r>
            <a:r>
              <a:rPr lang="es-ES" dirty="0" err="1" smtClean="0"/>
              <a:t>this</a:t>
            </a:r>
            <a:r>
              <a:rPr lang="es-ES" dirty="0" smtClean="0"/>
              <a:t> case). </a:t>
            </a:r>
            <a:r>
              <a:rPr lang="es-ES" dirty="0" err="1" smtClean="0"/>
              <a:t>Sometimes</a:t>
            </a:r>
            <a:r>
              <a:rPr lang="es-ES" dirty="0" smtClean="0"/>
              <a:t> </a:t>
            </a:r>
            <a:r>
              <a:rPr lang="es-ES" dirty="0" err="1" smtClean="0"/>
              <a:t>we</a:t>
            </a:r>
            <a:r>
              <a:rPr lang="es-ES" dirty="0" smtClean="0"/>
              <a:t> use 0, -1 </a:t>
            </a:r>
            <a:r>
              <a:rPr lang="es-ES" dirty="0" err="1" smtClean="0"/>
              <a:t>or</a:t>
            </a:r>
            <a:r>
              <a:rPr lang="es-ES" dirty="0" smtClean="0"/>
              <a:t> NIL as </a:t>
            </a:r>
            <a:r>
              <a:rPr lang="es-ES" dirty="0" err="1" smtClean="0"/>
              <a:t>well</a:t>
            </a:r>
            <a:r>
              <a:rPr lang="es-ES" dirty="0" smtClean="0"/>
              <a:t>. 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398036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2" grpId="0"/>
      <p:bldP spid="53" grpId="0"/>
      <p:bldP spid="5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Representations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: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Adjacency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list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-16434" y="2850792"/>
            <a:ext cx="8285555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b="1" dirty="0" err="1" smtClean="0">
                <a:latin typeface="Arial Narrow"/>
                <a:cs typeface="Arial Narrow"/>
              </a:rPr>
              <a:t>Adjacency</a:t>
            </a:r>
            <a:r>
              <a:rPr lang="es-ES" b="1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latin typeface="Arial Narrow"/>
                <a:cs typeface="Arial Narrow"/>
              </a:rPr>
              <a:t>list</a:t>
            </a:r>
            <a:endParaRPr lang="es-ES" dirty="0">
              <a:latin typeface="Arial Narrow"/>
              <a:cs typeface="Arial Narrow"/>
            </a:endParaRP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5722579"/>
              </p:ext>
            </p:extLst>
          </p:nvPr>
        </p:nvGraphicFramePr>
        <p:xfrm>
          <a:off x="762128" y="3489912"/>
          <a:ext cx="561130" cy="1854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1130"/>
              </a:tblGrid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3" name="CuadroTexto 32"/>
          <p:cNvSpPr txBox="1"/>
          <p:nvPr/>
        </p:nvSpPr>
        <p:spPr>
          <a:xfrm>
            <a:off x="153323" y="3439391"/>
            <a:ext cx="692768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7F7F7F"/>
                </a:solidFill>
              </a:rPr>
              <a:t>J [0]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K</a:t>
            </a:r>
            <a:r>
              <a:rPr lang="es-ES" dirty="0" smtClean="0">
                <a:solidFill>
                  <a:srgbClr val="7F7F7F"/>
                </a:solidFill>
              </a:rPr>
              <a:t> [1]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L</a:t>
            </a:r>
            <a:r>
              <a:rPr lang="es-ES" dirty="0" smtClean="0">
                <a:solidFill>
                  <a:srgbClr val="7F7F7F"/>
                </a:solidFill>
              </a:rPr>
              <a:t> [2]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M</a:t>
            </a:r>
            <a:r>
              <a:rPr lang="es-ES" dirty="0" smtClean="0">
                <a:solidFill>
                  <a:srgbClr val="7F7F7F"/>
                </a:solidFill>
              </a:rPr>
              <a:t> [3]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N</a:t>
            </a:r>
            <a:r>
              <a:rPr lang="es-ES" dirty="0" smtClean="0">
                <a:solidFill>
                  <a:srgbClr val="7F7F7F"/>
                </a:solidFill>
              </a:rPr>
              <a:t> [4]</a:t>
            </a:r>
            <a:endParaRPr lang="es-ES" dirty="0">
              <a:solidFill>
                <a:srgbClr val="7F7F7F"/>
              </a:solidFill>
            </a:endParaRPr>
          </a:p>
        </p:txBody>
      </p:sp>
      <p:cxnSp>
        <p:nvCxnSpPr>
          <p:cNvPr id="4" name="Conector recto de flecha 3"/>
          <p:cNvCxnSpPr/>
          <p:nvPr/>
        </p:nvCxnSpPr>
        <p:spPr>
          <a:xfrm>
            <a:off x="1059911" y="3659979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35"/>
          <p:cNvCxnSpPr/>
          <p:nvPr/>
        </p:nvCxnSpPr>
        <p:spPr>
          <a:xfrm>
            <a:off x="1075589" y="4047577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/>
          <p:cNvCxnSpPr/>
          <p:nvPr/>
        </p:nvCxnSpPr>
        <p:spPr>
          <a:xfrm>
            <a:off x="1083717" y="4419496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/>
          <p:cNvCxnSpPr/>
          <p:nvPr/>
        </p:nvCxnSpPr>
        <p:spPr>
          <a:xfrm>
            <a:off x="1076167" y="4807094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/>
          <p:nvPr/>
        </p:nvCxnSpPr>
        <p:spPr>
          <a:xfrm>
            <a:off x="1083717" y="5169044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Elipse 53"/>
          <p:cNvSpPr/>
          <p:nvPr/>
        </p:nvSpPr>
        <p:spPr>
          <a:xfrm>
            <a:off x="4992618" y="215294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56" name="Elipse 55"/>
          <p:cNvSpPr/>
          <p:nvPr/>
        </p:nvSpPr>
        <p:spPr>
          <a:xfrm>
            <a:off x="4992618" y="95865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57" name="Elipse 56"/>
          <p:cNvSpPr/>
          <p:nvPr/>
        </p:nvSpPr>
        <p:spPr>
          <a:xfrm>
            <a:off x="2983728" y="215294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58" name="Elipse 57"/>
          <p:cNvSpPr/>
          <p:nvPr/>
        </p:nvSpPr>
        <p:spPr>
          <a:xfrm>
            <a:off x="2983728" y="95865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9" name="Elipse 58"/>
          <p:cNvSpPr/>
          <p:nvPr/>
        </p:nvSpPr>
        <p:spPr>
          <a:xfrm>
            <a:off x="6534412" y="148830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60" name="Conector recto de flecha 59"/>
          <p:cNvCxnSpPr>
            <a:stCxn id="58" idx="6"/>
            <a:endCxn id="56" idx="2"/>
          </p:cNvCxnSpPr>
          <p:nvPr/>
        </p:nvCxnSpPr>
        <p:spPr>
          <a:xfrm>
            <a:off x="3476371" y="120500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de flecha 60"/>
          <p:cNvCxnSpPr>
            <a:stCxn id="56" idx="4"/>
            <a:endCxn id="54" idx="0"/>
          </p:cNvCxnSpPr>
          <p:nvPr/>
        </p:nvCxnSpPr>
        <p:spPr>
          <a:xfrm>
            <a:off x="5238940" y="1451347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de flecha 61"/>
          <p:cNvCxnSpPr>
            <a:stCxn id="54" idx="2"/>
            <a:endCxn id="57" idx="6"/>
          </p:cNvCxnSpPr>
          <p:nvPr/>
        </p:nvCxnSpPr>
        <p:spPr>
          <a:xfrm flipH="1">
            <a:off x="3476371" y="2399292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/>
          <p:cNvCxnSpPr>
            <a:stCxn id="57" idx="0"/>
            <a:endCxn id="58" idx="4"/>
          </p:cNvCxnSpPr>
          <p:nvPr/>
        </p:nvCxnSpPr>
        <p:spPr>
          <a:xfrm flipV="1">
            <a:off x="3230050" y="1451347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de flecha 63"/>
          <p:cNvCxnSpPr>
            <a:stCxn id="59" idx="2"/>
            <a:endCxn id="56" idx="6"/>
          </p:cNvCxnSpPr>
          <p:nvPr/>
        </p:nvCxnSpPr>
        <p:spPr>
          <a:xfrm flipH="1" flipV="1">
            <a:off x="5485261" y="1205001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de flecha 64"/>
          <p:cNvCxnSpPr>
            <a:stCxn id="54" idx="6"/>
            <a:endCxn id="59" idx="3"/>
          </p:cNvCxnSpPr>
          <p:nvPr/>
        </p:nvCxnSpPr>
        <p:spPr>
          <a:xfrm flipV="1">
            <a:off x="5485261" y="1908846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CuadroTexto 65"/>
          <p:cNvSpPr txBox="1"/>
          <p:nvPr/>
        </p:nvSpPr>
        <p:spPr>
          <a:xfrm>
            <a:off x="3884886" y="83566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67" name="CuadroTexto 66"/>
          <p:cNvSpPr txBox="1"/>
          <p:nvPr/>
        </p:nvSpPr>
        <p:spPr>
          <a:xfrm>
            <a:off x="2739129" y="1652230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68" name="CuadroTexto 67"/>
          <p:cNvSpPr txBox="1"/>
          <p:nvPr/>
        </p:nvSpPr>
        <p:spPr>
          <a:xfrm>
            <a:off x="4010310" y="203633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69" name="CuadroTexto 68"/>
          <p:cNvSpPr txBox="1"/>
          <p:nvPr/>
        </p:nvSpPr>
        <p:spPr>
          <a:xfrm>
            <a:off x="5238783" y="156630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70" name="CuadroTexto 69"/>
          <p:cNvSpPr txBox="1"/>
          <p:nvPr/>
        </p:nvSpPr>
        <p:spPr>
          <a:xfrm>
            <a:off x="5845768" y="206985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71" name="CuadroTexto 70"/>
          <p:cNvSpPr txBox="1"/>
          <p:nvPr/>
        </p:nvSpPr>
        <p:spPr>
          <a:xfrm>
            <a:off x="5845768" y="108727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7794420"/>
              </p:ext>
            </p:extLst>
          </p:nvPr>
        </p:nvGraphicFramePr>
        <p:xfrm>
          <a:off x="1640587" y="3479495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K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2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20" name="Conector recto 19"/>
          <p:cNvCxnSpPr/>
          <p:nvPr/>
        </p:nvCxnSpPr>
        <p:spPr>
          <a:xfrm flipV="1">
            <a:off x="2204394" y="3479495"/>
            <a:ext cx="280045" cy="335280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2" name="Tabla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5506176"/>
              </p:ext>
            </p:extLst>
          </p:nvPr>
        </p:nvGraphicFramePr>
        <p:xfrm>
          <a:off x="1641174" y="3879937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M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6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73" name="Conector recto 72"/>
          <p:cNvCxnSpPr/>
          <p:nvPr/>
        </p:nvCxnSpPr>
        <p:spPr>
          <a:xfrm flipV="1">
            <a:off x="2204981" y="3879937"/>
            <a:ext cx="280045" cy="335280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4" name="Tabla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0444181"/>
              </p:ext>
            </p:extLst>
          </p:nvPr>
        </p:nvGraphicFramePr>
        <p:xfrm>
          <a:off x="1641174" y="4273047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r>
                        <a:rPr lang="es-ES" sz="1600" dirty="0" smtClean="0"/>
                        <a:t>J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/>
                        <a:t>10</a:t>
                      </a:r>
                      <a:endParaRPr lang="es-ES" sz="1600" dirty="0"/>
                    </a:p>
                  </a:txBody>
                  <a:tcPr marL="0" marR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75" name="Conector recto 74"/>
          <p:cNvCxnSpPr/>
          <p:nvPr/>
        </p:nvCxnSpPr>
        <p:spPr>
          <a:xfrm flipV="1">
            <a:off x="2204981" y="4273047"/>
            <a:ext cx="280045" cy="335280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6" name="Tabla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7269574"/>
              </p:ext>
            </p:extLst>
          </p:nvPr>
        </p:nvGraphicFramePr>
        <p:xfrm>
          <a:off x="2902656" y="4702897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r>
                        <a:rPr lang="es-ES" sz="1600" dirty="0" smtClean="0"/>
                        <a:t>N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/>
                        <a:t>4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77" name="Conector recto 76"/>
          <p:cNvCxnSpPr/>
          <p:nvPr/>
        </p:nvCxnSpPr>
        <p:spPr>
          <a:xfrm flipV="1">
            <a:off x="3466463" y="4702897"/>
            <a:ext cx="280045" cy="335280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8" name="Tabla 7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288680"/>
              </p:ext>
            </p:extLst>
          </p:nvPr>
        </p:nvGraphicFramePr>
        <p:xfrm>
          <a:off x="1641174" y="4660079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L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8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79" name="Conector recto de flecha 78"/>
          <p:cNvCxnSpPr/>
          <p:nvPr/>
        </p:nvCxnSpPr>
        <p:spPr>
          <a:xfrm>
            <a:off x="2326243" y="4821938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1" name="Tabla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984343"/>
              </p:ext>
            </p:extLst>
          </p:nvPr>
        </p:nvGraphicFramePr>
        <p:xfrm>
          <a:off x="1651942" y="5074094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K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1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82" name="Conector recto 81"/>
          <p:cNvCxnSpPr/>
          <p:nvPr/>
        </p:nvCxnSpPr>
        <p:spPr>
          <a:xfrm flipV="1">
            <a:off x="2215749" y="5074094"/>
            <a:ext cx="280045" cy="335280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CuadroTexto 28"/>
          <p:cNvSpPr txBox="1"/>
          <p:nvPr/>
        </p:nvSpPr>
        <p:spPr>
          <a:xfrm>
            <a:off x="124039" y="5809288"/>
            <a:ext cx="3622469" cy="6463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err="1" smtClean="0">
                <a:latin typeface="Arial Narrow"/>
                <a:cs typeface="Arial Narrow"/>
              </a:rPr>
              <a:t>This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is</a:t>
            </a:r>
            <a:r>
              <a:rPr lang="es-ES" dirty="0" smtClean="0">
                <a:latin typeface="Arial Narrow"/>
                <a:cs typeface="Arial Narrow"/>
              </a:rPr>
              <a:t> a </a:t>
            </a:r>
            <a:r>
              <a:rPr lang="es-ES" dirty="0" err="1" smtClean="0">
                <a:latin typeface="Arial Narrow"/>
                <a:cs typeface="Arial Narrow"/>
              </a:rPr>
              <a:t>common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representation</a:t>
            </a:r>
            <a:r>
              <a:rPr lang="es-ES" dirty="0" smtClean="0">
                <a:latin typeface="Arial Narrow"/>
                <a:cs typeface="Arial Narrow"/>
              </a:rPr>
              <a:t>, </a:t>
            </a:r>
            <a:r>
              <a:rPr lang="es-ES" dirty="0" err="1" smtClean="0">
                <a:latin typeface="Arial Narrow"/>
                <a:cs typeface="Arial Narrow"/>
              </a:rPr>
              <a:t>used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by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the</a:t>
            </a:r>
            <a:r>
              <a:rPr lang="es-ES" dirty="0" smtClean="0">
                <a:latin typeface="Arial Narrow"/>
                <a:cs typeface="Arial Narrow"/>
              </a:rPr>
              <a:t> CLRS </a:t>
            </a:r>
            <a:r>
              <a:rPr lang="es-ES" dirty="0" err="1" smtClean="0">
                <a:latin typeface="Arial Narrow"/>
                <a:cs typeface="Arial Narrow"/>
              </a:rPr>
              <a:t>book</a:t>
            </a:r>
            <a:r>
              <a:rPr lang="es-ES" dirty="0" smtClean="0">
                <a:latin typeface="Arial Narrow"/>
                <a:cs typeface="Arial Narrow"/>
              </a:rPr>
              <a:t>)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83" name="CuadroTexto 82"/>
          <p:cNvSpPr txBox="1"/>
          <p:nvPr/>
        </p:nvSpPr>
        <p:spPr>
          <a:xfrm>
            <a:off x="4771950" y="5809288"/>
            <a:ext cx="3970078" cy="646331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err="1" smtClean="0">
                <a:latin typeface="Arial Narrow"/>
                <a:cs typeface="Arial Narrow"/>
              </a:rPr>
              <a:t>This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is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another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representation</a:t>
            </a:r>
            <a:r>
              <a:rPr lang="es-ES" dirty="0" smtClean="0">
                <a:latin typeface="Arial Narrow"/>
                <a:cs typeface="Arial Narrow"/>
              </a:rPr>
              <a:t> (</a:t>
            </a:r>
            <a:r>
              <a:rPr lang="es-ES" dirty="0" err="1" smtClean="0">
                <a:latin typeface="Arial Narrow"/>
                <a:cs typeface="Arial Narrow"/>
              </a:rPr>
              <a:t>list</a:t>
            </a:r>
            <a:r>
              <a:rPr lang="es-ES" dirty="0" smtClean="0">
                <a:latin typeface="Arial Narrow"/>
                <a:cs typeface="Arial Narrow"/>
              </a:rPr>
              <a:t> of </a:t>
            </a:r>
            <a:r>
              <a:rPr lang="es-ES" dirty="0" err="1" smtClean="0">
                <a:latin typeface="Arial Narrow"/>
                <a:cs typeface="Arial Narrow"/>
              </a:rPr>
              <a:t>edges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adjacents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to</a:t>
            </a:r>
            <a:r>
              <a:rPr lang="es-ES" dirty="0" smtClean="0">
                <a:latin typeface="Arial Narrow"/>
                <a:cs typeface="Arial Narrow"/>
              </a:rPr>
              <a:t> a </a:t>
            </a:r>
            <a:r>
              <a:rPr lang="es-ES" dirty="0" err="1" smtClean="0">
                <a:latin typeface="Arial Narrow"/>
                <a:cs typeface="Arial Narrow"/>
              </a:rPr>
              <a:t>node</a:t>
            </a:r>
            <a:r>
              <a:rPr lang="es-ES" dirty="0" smtClean="0">
                <a:latin typeface="Arial Narrow"/>
                <a:cs typeface="Arial Narrow"/>
              </a:rPr>
              <a:t>, </a:t>
            </a:r>
            <a:r>
              <a:rPr lang="es-ES" dirty="0" err="1" smtClean="0">
                <a:latin typeface="Arial Narrow"/>
                <a:cs typeface="Arial Narrow"/>
              </a:rPr>
              <a:t>used</a:t>
            </a:r>
            <a:r>
              <a:rPr lang="es-ES" dirty="0" smtClean="0">
                <a:latin typeface="Arial Narrow"/>
                <a:cs typeface="Arial Narrow"/>
              </a:rPr>
              <a:t> in </a:t>
            </a:r>
            <a:r>
              <a:rPr lang="es-ES" dirty="0" err="1" smtClean="0">
                <a:latin typeface="Arial Narrow"/>
                <a:cs typeface="Arial Narrow"/>
              </a:rPr>
              <a:t>this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course</a:t>
            </a:r>
            <a:r>
              <a:rPr lang="es-ES" dirty="0" smtClean="0">
                <a:latin typeface="Arial Narrow"/>
                <a:cs typeface="Arial Narrow"/>
              </a:rPr>
              <a:t>)</a:t>
            </a:r>
            <a:endParaRPr lang="es-ES" dirty="0">
              <a:latin typeface="Arial Narrow"/>
              <a:cs typeface="Arial Narrow"/>
            </a:endParaRPr>
          </a:p>
        </p:txBody>
      </p:sp>
      <p:graphicFrame>
        <p:nvGraphicFramePr>
          <p:cNvPr id="84" name="Tabla 8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9488760"/>
              </p:ext>
            </p:extLst>
          </p:nvPr>
        </p:nvGraphicFramePr>
        <p:xfrm>
          <a:off x="5333042" y="3467244"/>
          <a:ext cx="561130" cy="1854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1130"/>
              </a:tblGrid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CuadroTexto 84"/>
          <p:cNvSpPr txBox="1"/>
          <p:nvPr/>
        </p:nvSpPr>
        <p:spPr>
          <a:xfrm>
            <a:off x="4724237" y="3416723"/>
            <a:ext cx="692768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7F7F7F"/>
                </a:solidFill>
              </a:rPr>
              <a:t>J [0]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K</a:t>
            </a:r>
            <a:r>
              <a:rPr lang="es-ES" dirty="0" smtClean="0">
                <a:solidFill>
                  <a:srgbClr val="7F7F7F"/>
                </a:solidFill>
              </a:rPr>
              <a:t> [1]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L</a:t>
            </a:r>
            <a:r>
              <a:rPr lang="es-ES" dirty="0" smtClean="0">
                <a:solidFill>
                  <a:srgbClr val="7F7F7F"/>
                </a:solidFill>
              </a:rPr>
              <a:t> [2]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M</a:t>
            </a:r>
            <a:r>
              <a:rPr lang="es-ES" dirty="0" smtClean="0">
                <a:solidFill>
                  <a:srgbClr val="7F7F7F"/>
                </a:solidFill>
              </a:rPr>
              <a:t> [3]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N</a:t>
            </a:r>
            <a:r>
              <a:rPr lang="es-ES" dirty="0" smtClean="0">
                <a:solidFill>
                  <a:srgbClr val="7F7F7F"/>
                </a:solidFill>
              </a:rPr>
              <a:t> [4]</a:t>
            </a:r>
            <a:endParaRPr lang="es-ES" dirty="0">
              <a:solidFill>
                <a:srgbClr val="7F7F7F"/>
              </a:solidFill>
            </a:endParaRPr>
          </a:p>
        </p:txBody>
      </p:sp>
      <p:cxnSp>
        <p:nvCxnSpPr>
          <p:cNvPr id="86" name="Conector recto de flecha 85"/>
          <p:cNvCxnSpPr/>
          <p:nvPr/>
        </p:nvCxnSpPr>
        <p:spPr>
          <a:xfrm>
            <a:off x="5630825" y="3637311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de flecha 86"/>
          <p:cNvCxnSpPr/>
          <p:nvPr/>
        </p:nvCxnSpPr>
        <p:spPr>
          <a:xfrm>
            <a:off x="5646503" y="4024909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de flecha 87"/>
          <p:cNvCxnSpPr/>
          <p:nvPr/>
        </p:nvCxnSpPr>
        <p:spPr>
          <a:xfrm>
            <a:off x="5654631" y="4396828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de flecha 88"/>
          <p:cNvCxnSpPr/>
          <p:nvPr/>
        </p:nvCxnSpPr>
        <p:spPr>
          <a:xfrm>
            <a:off x="5647081" y="4784426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de flecha 89"/>
          <p:cNvCxnSpPr/>
          <p:nvPr/>
        </p:nvCxnSpPr>
        <p:spPr>
          <a:xfrm>
            <a:off x="5654631" y="5146376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1" name="Tabla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590902"/>
              </p:ext>
            </p:extLst>
          </p:nvPr>
        </p:nvGraphicFramePr>
        <p:xfrm>
          <a:off x="6211501" y="3456827"/>
          <a:ext cx="789463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9463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(J,K,2)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0" name="Tabla 9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6219143"/>
              </p:ext>
            </p:extLst>
          </p:nvPr>
        </p:nvGraphicFramePr>
        <p:xfrm>
          <a:off x="6222856" y="3866427"/>
          <a:ext cx="789463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9463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(K,M,6)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1" name="Tabla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0682308"/>
              </p:ext>
            </p:extLst>
          </p:nvPr>
        </p:nvGraphicFramePr>
        <p:xfrm>
          <a:off x="6239112" y="4269718"/>
          <a:ext cx="789463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9463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(L,J,10)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2" name="Tabla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3044981"/>
              </p:ext>
            </p:extLst>
          </p:nvPr>
        </p:nvGraphicFramePr>
        <p:xfrm>
          <a:off x="6239112" y="4652964"/>
          <a:ext cx="175639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196"/>
                <a:gridCol w="878196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(M,L,8)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(M,N,4)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3" name="Tabla 1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4616872"/>
              </p:ext>
            </p:extLst>
          </p:nvPr>
        </p:nvGraphicFramePr>
        <p:xfrm>
          <a:off x="6238525" y="5052037"/>
          <a:ext cx="789463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9463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(N,K,1)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3021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Representations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of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: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Adjacency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list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2" name="CuadroTexto 41"/>
          <p:cNvSpPr txBox="1"/>
          <p:nvPr/>
        </p:nvSpPr>
        <p:spPr>
          <a:xfrm>
            <a:off x="-16434" y="2850792"/>
            <a:ext cx="8285555" cy="369332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b="1" dirty="0" err="1" smtClean="0">
                <a:latin typeface="Arial Narrow"/>
                <a:cs typeface="Arial Narrow"/>
              </a:rPr>
              <a:t>Adjacency</a:t>
            </a:r>
            <a:r>
              <a:rPr lang="es-ES" b="1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latin typeface="Arial Narrow"/>
                <a:cs typeface="Arial Narrow"/>
              </a:rPr>
              <a:t>list</a:t>
            </a:r>
            <a:endParaRPr lang="es-ES" dirty="0">
              <a:latin typeface="Arial Narrow"/>
              <a:cs typeface="Arial Narrow"/>
            </a:endParaRPr>
          </a:p>
        </p:txBody>
      </p:sp>
      <p:graphicFrame>
        <p:nvGraphicFramePr>
          <p:cNvPr id="2" name="Tabla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144933"/>
              </p:ext>
            </p:extLst>
          </p:nvPr>
        </p:nvGraphicFramePr>
        <p:xfrm>
          <a:off x="762128" y="3489912"/>
          <a:ext cx="561130" cy="1854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1130"/>
              </a:tblGrid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3" name="CuadroTexto 32"/>
          <p:cNvSpPr txBox="1"/>
          <p:nvPr/>
        </p:nvSpPr>
        <p:spPr>
          <a:xfrm>
            <a:off x="153323" y="3439391"/>
            <a:ext cx="692768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7F7F7F"/>
                </a:solidFill>
              </a:rPr>
              <a:t>J [0]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K</a:t>
            </a:r>
            <a:r>
              <a:rPr lang="es-ES" dirty="0" smtClean="0">
                <a:solidFill>
                  <a:srgbClr val="7F7F7F"/>
                </a:solidFill>
              </a:rPr>
              <a:t> [1]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L</a:t>
            </a:r>
            <a:r>
              <a:rPr lang="es-ES" dirty="0" smtClean="0">
                <a:solidFill>
                  <a:srgbClr val="7F7F7F"/>
                </a:solidFill>
              </a:rPr>
              <a:t> [2]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M</a:t>
            </a:r>
            <a:r>
              <a:rPr lang="es-ES" dirty="0" smtClean="0">
                <a:solidFill>
                  <a:srgbClr val="7F7F7F"/>
                </a:solidFill>
              </a:rPr>
              <a:t> [3]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N</a:t>
            </a:r>
            <a:r>
              <a:rPr lang="es-ES" dirty="0" smtClean="0">
                <a:solidFill>
                  <a:srgbClr val="7F7F7F"/>
                </a:solidFill>
              </a:rPr>
              <a:t> [4]</a:t>
            </a:r>
            <a:endParaRPr lang="es-ES" dirty="0">
              <a:solidFill>
                <a:srgbClr val="7F7F7F"/>
              </a:solidFill>
            </a:endParaRPr>
          </a:p>
        </p:txBody>
      </p:sp>
      <p:cxnSp>
        <p:nvCxnSpPr>
          <p:cNvPr id="4" name="Conector recto de flecha 3"/>
          <p:cNvCxnSpPr/>
          <p:nvPr/>
        </p:nvCxnSpPr>
        <p:spPr>
          <a:xfrm>
            <a:off x="1059911" y="3659979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cto de flecha 35"/>
          <p:cNvCxnSpPr/>
          <p:nvPr/>
        </p:nvCxnSpPr>
        <p:spPr>
          <a:xfrm>
            <a:off x="1075589" y="4047577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Conector recto de flecha 36"/>
          <p:cNvCxnSpPr/>
          <p:nvPr/>
        </p:nvCxnSpPr>
        <p:spPr>
          <a:xfrm>
            <a:off x="1083717" y="4419496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Conector recto de flecha 37"/>
          <p:cNvCxnSpPr/>
          <p:nvPr/>
        </p:nvCxnSpPr>
        <p:spPr>
          <a:xfrm>
            <a:off x="1076167" y="4807094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/>
          <p:nvPr/>
        </p:nvCxnSpPr>
        <p:spPr>
          <a:xfrm>
            <a:off x="1083717" y="5169044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4" name="Elipse 53"/>
          <p:cNvSpPr/>
          <p:nvPr/>
        </p:nvSpPr>
        <p:spPr>
          <a:xfrm>
            <a:off x="4992618" y="215294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56" name="Elipse 55"/>
          <p:cNvSpPr/>
          <p:nvPr/>
        </p:nvSpPr>
        <p:spPr>
          <a:xfrm>
            <a:off x="4992618" y="95865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57" name="Elipse 56"/>
          <p:cNvSpPr/>
          <p:nvPr/>
        </p:nvSpPr>
        <p:spPr>
          <a:xfrm>
            <a:off x="2983728" y="2152946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58" name="Elipse 57"/>
          <p:cNvSpPr/>
          <p:nvPr/>
        </p:nvSpPr>
        <p:spPr>
          <a:xfrm>
            <a:off x="2983728" y="95865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9" name="Elipse 58"/>
          <p:cNvSpPr/>
          <p:nvPr/>
        </p:nvSpPr>
        <p:spPr>
          <a:xfrm>
            <a:off x="6534412" y="1488307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60" name="Conector recto de flecha 59"/>
          <p:cNvCxnSpPr>
            <a:stCxn id="58" idx="6"/>
            <a:endCxn id="56" idx="2"/>
          </p:cNvCxnSpPr>
          <p:nvPr/>
        </p:nvCxnSpPr>
        <p:spPr>
          <a:xfrm>
            <a:off x="3476371" y="1205001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cto de flecha 60"/>
          <p:cNvCxnSpPr>
            <a:stCxn id="56" idx="4"/>
            <a:endCxn id="54" idx="0"/>
          </p:cNvCxnSpPr>
          <p:nvPr/>
        </p:nvCxnSpPr>
        <p:spPr>
          <a:xfrm>
            <a:off x="5238940" y="1451347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de flecha 61"/>
          <p:cNvCxnSpPr>
            <a:stCxn id="54" idx="2"/>
            <a:endCxn id="57" idx="6"/>
          </p:cNvCxnSpPr>
          <p:nvPr/>
        </p:nvCxnSpPr>
        <p:spPr>
          <a:xfrm flipH="1">
            <a:off x="3476371" y="2399292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Conector recto de flecha 62"/>
          <p:cNvCxnSpPr>
            <a:stCxn id="57" idx="0"/>
            <a:endCxn id="58" idx="4"/>
          </p:cNvCxnSpPr>
          <p:nvPr/>
        </p:nvCxnSpPr>
        <p:spPr>
          <a:xfrm flipV="1">
            <a:off x="3230050" y="1451347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Conector recto de flecha 63"/>
          <p:cNvCxnSpPr>
            <a:stCxn id="59" idx="2"/>
            <a:endCxn id="56" idx="6"/>
          </p:cNvCxnSpPr>
          <p:nvPr/>
        </p:nvCxnSpPr>
        <p:spPr>
          <a:xfrm flipH="1" flipV="1">
            <a:off x="5485261" y="1205001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Conector recto de flecha 64"/>
          <p:cNvCxnSpPr>
            <a:stCxn id="54" idx="6"/>
            <a:endCxn id="59" idx="3"/>
          </p:cNvCxnSpPr>
          <p:nvPr/>
        </p:nvCxnSpPr>
        <p:spPr>
          <a:xfrm flipV="1">
            <a:off x="5485261" y="1908846"/>
            <a:ext cx="1121297" cy="490446"/>
          </a:xfrm>
          <a:prstGeom prst="straightConnector1">
            <a:avLst/>
          </a:prstGeom>
          <a:ln w="1905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6" name="CuadroTexto 65"/>
          <p:cNvSpPr txBox="1"/>
          <p:nvPr/>
        </p:nvSpPr>
        <p:spPr>
          <a:xfrm>
            <a:off x="3884886" y="83566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67" name="CuadroTexto 66"/>
          <p:cNvSpPr txBox="1"/>
          <p:nvPr/>
        </p:nvSpPr>
        <p:spPr>
          <a:xfrm>
            <a:off x="2739129" y="1652230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68" name="CuadroTexto 67"/>
          <p:cNvSpPr txBox="1"/>
          <p:nvPr/>
        </p:nvSpPr>
        <p:spPr>
          <a:xfrm>
            <a:off x="4010310" y="203633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69" name="CuadroTexto 68"/>
          <p:cNvSpPr txBox="1"/>
          <p:nvPr/>
        </p:nvSpPr>
        <p:spPr>
          <a:xfrm>
            <a:off x="5238783" y="156630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70" name="CuadroTexto 69"/>
          <p:cNvSpPr txBox="1"/>
          <p:nvPr/>
        </p:nvSpPr>
        <p:spPr>
          <a:xfrm>
            <a:off x="5845768" y="206985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71" name="CuadroTexto 70"/>
          <p:cNvSpPr txBox="1"/>
          <p:nvPr/>
        </p:nvSpPr>
        <p:spPr>
          <a:xfrm>
            <a:off x="5845768" y="1087276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0536228"/>
              </p:ext>
            </p:extLst>
          </p:nvPr>
        </p:nvGraphicFramePr>
        <p:xfrm>
          <a:off x="1640587" y="3479495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K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2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20" name="Conector recto 19"/>
          <p:cNvCxnSpPr/>
          <p:nvPr/>
        </p:nvCxnSpPr>
        <p:spPr>
          <a:xfrm flipV="1">
            <a:off x="2204394" y="3479495"/>
            <a:ext cx="280045" cy="335280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2" name="Tabla 7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2725636"/>
              </p:ext>
            </p:extLst>
          </p:nvPr>
        </p:nvGraphicFramePr>
        <p:xfrm>
          <a:off x="1641174" y="3879937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M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6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73" name="Conector recto 72"/>
          <p:cNvCxnSpPr/>
          <p:nvPr/>
        </p:nvCxnSpPr>
        <p:spPr>
          <a:xfrm flipV="1">
            <a:off x="2204981" y="3879937"/>
            <a:ext cx="280045" cy="335280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4" name="Tabla 7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0288738"/>
              </p:ext>
            </p:extLst>
          </p:nvPr>
        </p:nvGraphicFramePr>
        <p:xfrm>
          <a:off x="1641174" y="4273047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r>
                        <a:rPr lang="es-ES" sz="1600" dirty="0" smtClean="0"/>
                        <a:t>J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/>
                        <a:t>10</a:t>
                      </a:r>
                      <a:endParaRPr lang="es-ES" sz="1600" dirty="0"/>
                    </a:p>
                  </a:txBody>
                  <a:tcPr marL="0" marR="0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75" name="Conector recto 74"/>
          <p:cNvCxnSpPr/>
          <p:nvPr/>
        </p:nvCxnSpPr>
        <p:spPr>
          <a:xfrm flipV="1">
            <a:off x="2204981" y="4273047"/>
            <a:ext cx="280045" cy="335280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6" name="Tabla 7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8710322"/>
              </p:ext>
            </p:extLst>
          </p:nvPr>
        </p:nvGraphicFramePr>
        <p:xfrm>
          <a:off x="2902656" y="4702897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r>
                        <a:rPr lang="es-ES" sz="1600" dirty="0" smtClean="0"/>
                        <a:t>N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s-ES" sz="1600" dirty="0" smtClean="0"/>
                        <a:t>4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77" name="Conector recto 76"/>
          <p:cNvCxnSpPr/>
          <p:nvPr/>
        </p:nvCxnSpPr>
        <p:spPr>
          <a:xfrm flipV="1">
            <a:off x="3466463" y="4702897"/>
            <a:ext cx="280045" cy="335280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78" name="Tabla 7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1065816"/>
              </p:ext>
            </p:extLst>
          </p:nvPr>
        </p:nvGraphicFramePr>
        <p:xfrm>
          <a:off x="1641174" y="4660079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L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8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79" name="Conector recto de flecha 78"/>
          <p:cNvCxnSpPr/>
          <p:nvPr/>
        </p:nvCxnSpPr>
        <p:spPr>
          <a:xfrm>
            <a:off x="2326243" y="4821938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1" name="Tabla 8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735831"/>
              </p:ext>
            </p:extLst>
          </p:nvPr>
        </p:nvGraphicFramePr>
        <p:xfrm>
          <a:off x="1651942" y="5074094"/>
          <a:ext cx="84385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1284"/>
                <a:gridCol w="281284"/>
                <a:gridCol w="281284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K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1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cxnSp>
        <p:nvCxnSpPr>
          <p:cNvPr id="82" name="Conector recto 81"/>
          <p:cNvCxnSpPr/>
          <p:nvPr/>
        </p:nvCxnSpPr>
        <p:spPr>
          <a:xfrm flipV="1">
            <a:off x="2215749" y="5074094"/>
            <a:ext cx="280045" cy="335280"/>
          </a:xfrm>
          <a:prstGeom prst="line">
            <a:avLst/>
          </a:prstGeom>
          <a:ln w="127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84" name="Tabla 8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2031699"/>
              </p:ext>
            </p:extLst>
          </p:nvPr>
        </p:nvGraphicFramePr>
        <p:xfrm>
          <a:off x="5333042" y="3467244"/>
          <a:ext cx="561130" cy="1854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61130"/>
              </a:tblGrid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s-E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5" name="CuadroTexto 84"/>
          <p:cNvSpPr txBox="1"/>
          <p:nvPr/>
        </p:nvSpPr>
        <p:spPr>
          <a:xfrm>
            <a:off x="4724237" y="3416723"/>
            <a:ext cx="692768" cy="19697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7F7F7F"/>
                </a:solidFill>
              </a:rPr>
              <a:t>J [0]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K</a:t>
            </a:r>
            <a:r>
              <a:rPr lang="es-ES" dirty="0" smtClean="0">
                <a:solidFill>
                  <a:srgbClr val="7F7F7F"/>
                </a:solidFill>
              </a:rPr>
              <a:t> [1]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L</a:t>
            </a:r>
            <a:r>
              <a:rPr lang="es-ES" dirty="0" smtClean="0">
                <a:solidFill>
                  <a:srgbClr val="7F7F7F"/>
                </a:solidFill>
              </a:rPr>
              <a:t> [2]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M</a:t>
            </a:r>
            <a:r>
              <a:rPr lang="es-ES" dirty="0" smtClean="0">
                <a:solidFill>
                  <a:srgbClr val="7F7F7F"/>
                </a:solidFill>
              </a:rPr>
              <a:t> [3]</a:t>
            </a:r>
          </a:p>
          <a:p>
            <a:endParaRPr lang="es-ES" sz="800" dirty="0" smtClean="0">
              <a:solidFill>
                <a:srgbClr val="7F7F7F"/>
              </a:solidFill>
            </a:endParaRPr>
          </a:p>
          <a:p>
            <a:r>
              <a:rPr lang="es-ES" dirty="0">
                <a:solidFill>
                  <a:srgbClr val="7F7F7F"/>
                </a:solidFill>
              </a:rPr>
              <a:t>N</a:t>
            </a:r>
            <a:r>
              <a:rPr lang="es-ES" dirty="0" smtClean="0">
                <a:solidFill>
                  <a:srgbClr val="7F7F7F"/>
                </a:solidFill>
              </a:rPr>
              <a:t> [4]</a:t>
            </a:r>
            <a:endParaRPr lang="es-ES" dirty="0">
              <a:solidFill>
                <a:srgbClr val="7F7F7F"/>
              </a:solidFill>
            </a:endParaRPr>
          </a:p>
        </p:txBody>
      </p:sp>
      <p:cxnSp>
        <p:nvCxnSpPr>
          <p:cNvPr id="86" name="Conector recto de flecha 85"/>
          <p:cNvCxnSpPr/>
          <p:nvPr/>
        </p:nvCxnSpPr>
        <p:spPr>
          <a:xfrm>
            <a:off x="5630825" y="3637311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7" name="Conector recto de flecha 86"/>
          <p:cNvCxnSpPr/>
          <p:nvPr/>
        </p:nvCxnSpPr>
        <p:spPr>
          <a:xfrm>
            <a:off x="5646503" y="4024909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8" name="Conector recto de flecha 87"/>
          <p:cNvCxnSpPr/>
          <p:nvPr/>
        </p:nvCxnSpPr>
        <p:spPr>
          <a:xfrm>
            <a:off x="5654631" y="4396828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9" name="Conector recto de flecha 88"/>
          <p:cNvCxnSpPr/>
          <p:nvPr/>
        </p:nvCxnSpPr>
        <p:spPr>
          <a:xfrm>
            <a:off x="5647081" y="4784426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0" name="Conector recto de flecha 89"/>
          <p:cNvCxnSpPr/>
          <p:nvPr/>
        </p:nvCxnSpPr>
        <p:spPr>
          <a:xfrm>
            <a:off x="5654631" y="5146376"/>
            <a:ext cx="565007" cy="0"/>
          </a:xfrm>
          <a:prstGeom prst="straightConnector1">
            <a:avLst/>
          </a:prstGeom>
          <a:ln w="12700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91" name="Tabla 9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7119939"/>
              </p:ext>
            </p:extLst>
          </p:nvPr>
        </p:nvGraphicFramePr>
        <p:xfrm>
          <a:off x="6211501" y="3456827"/>
          <a:ext cx="789463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9463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(J,K,2)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0" name="Tabla 9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255786"/>
              </p:ext>
            </p:extLst>
          </p:nvPr>
        </p:nvGraphicFramePr>
        <p:xfrm>
          <a:off x="6222856" y="3866427"/>
          <a:ext cx="789463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9463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(K,M,6)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1" name="Tabla 10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8907659"/>
              </p:ext>
            </p:extLst>
          </p:nvPr>
        </p:nvGraphicFramePr>
        <p:xfrm>
          <a:off x="6239112" y="4269718"/>
          <a:ext cx="789463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9463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(L,J,10)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2" name="Tabla 10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7357500"/>
              </p:ext>
            </p:extLst>
          </p:nvPr>
        </p:nvGraphicFramePr>
        <p:xfrm>
          <a:off x="6239112" y="4652964"/>
          <a:ext cx="1756392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78196"/>
                <a:gridCol w="878196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(M,L,8)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(M,N,4)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03" name="Tabla 10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7148120"/>
              </p:ext>
            </p:extLst>
          </p:nvPr>
        </p:nvGraphicFramePr>
        <p:xfrm>
          <a:off x="6238525" y="5052037"/>
          <a:ext cx="789463" cy="33528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89463"/>
              </a:tblGrid>
              <a:tr h="220588">
                <a:tc>
                  <a:txBody>
                    <a:bodyPr/>
                    <a:lstStyle/>
                    <a:p>
                      <a:pPr algn="ctr"/>
                      <a:r>
                        <a:rPr lang="es-ES" sz="1600" dirty="0" smtClean="0"/>
                        <a:t>(N,K,1)</a:t>
                      </a:r>
                      <a:endParaRPr lang="es-ES" sz="16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5" name="CuadroTexto 54"/>
          <p:cNvSpPr txBox="1"/>
          <p:nvPr/>
        </p:nvSpPr>
        <p:spPr>
          <a:xfrm>
            <a:off x="-16433" y="6080140"/>
            <a:ext cx="9160433" cy="70788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 smtClean="0">
                <a:latin typeface="Arial Narrow"/>
                <a:cs typeface="Arial Narrow"/>
              </a:rPr>
              <a:t>Space complexity</a:t>
            </a:r>
            <a:r>
              <a:rPr lang="en-GB" sz="2000" dirty="0" smtClean="0"/>
              <a:t>: </a:t>
            </a:r>
            <a:r>
              <a:rPr lang="en-GB" sz="2000" dirty="0" err="1" smtClean="0"/>
              <a:t>Θ</a:t>
            </a:r>
            <a:r>
              <a:rPr lang="en-GB" sz="2000" dirty="0" smtClean="0"/>
              <a:t>(V+E)  </a:t>
            </a:r>
          </a:p>
          <a:p>
            <a:pPr algn="ctr"/>
            <a:r>
              <a:rPr lang="en-GB" sz="2000" dirty="0" smtClean="0"/>
              <a:t>(V and E are simplified ways of referring to the number of elements in sets V and E)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26088631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-16433" y="3211363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Basic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operations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24395928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-16433" y="212149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Basic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operations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0" y="2903870"/>
            <a:ext cx="4161584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GRAPH MODIFICATION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83" name="CuadroTexto 82"/>
          <p:cNvSpPr txBox="1"/>
          <p:nvPr/>
        </p:nvSpPr>
        <p:spPr>
          <a:xfrm>
            <a:off x="-1" y="985455"/>
            <a:ext cx="4161585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dirty="0" smtClean="0">
                <a:latin typeface="Arial Narrow"/>
                <a:cs typeface="Arial Narrow"/>
              </a:rPr>
              <a:t>GRAPH CONSTRUCTION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0" y="1359944"/>
            <a:ext cx="87055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>
                <a:solidFill>
                  <a:srgbClr val="FF0000"/>
                </a:solidFill>
              </a:rPr>
              <a:t>Graph</a:t>
            </a:r>
            <a:r>
              <a:rPr lang="es-ES" dirty="0" smtClean="0">
                <a:solidFill>
                  <a:srgbClr val="FF0000"/>
                </a:solidFill>
              </a:rPr>
              <a:t>(V,E) 		</a:t>
            </a:r>
            <a:r>
              <a:rPr lang="es-ES" dirty="0" err="1" smtClean="0"/>
              <a:t>make</a:t>
            </a:r>
            <a:r>
              <a:rPr lang="es-ES" dirty="0" smtClean="0"/>
              <a:t> a new </a:t>
            </a:r>
            <a:r>
              <a:rPr lang="es-ES" dirty="0" err="1" smtClean="0"/>
              <a:t>graph</a:t>
            </a:r>
            <a:r>
              <a:rPr lang="es-ES" dirty="0" smtClean="0"/>
              <a:t> </a:t>
            </a:r>
            <a:r>
              <a:rPr lang="es-ES" dirty="0" err="1" smtClean="0"/>
              <a:t>with</a:t>
            </a:r>
            <a:r>
              <a:rPr lang="es-ES" dirty="0" smtClean="0"/>
              <a:t> </a:t>
            </a:r>
            <a:r>
              <a:rPr lang="es-ES" dirty="0" err="1" smtClean="0"/>
              <a:t>given</a:t>
            </a:r>
            <a:r>
              <a:rPr lang="es-ES" dirty="0" smtClean="0"/>
              <a:t> </a:t>
            </a:r>
            <a:r>
              <a:rPr lang="es-ES" dirty="0" err="1" smtClean="0"/>
              <a:t>vertices</a:t>
            </a:r>
            <a:r>
              <a:rPr lang="es-ES" dirty="0" smtClean="0"/>
              <a:t> &amp; </a:t>
            </a:r>
            <a:r>
              <a:rPr lang="es-ES" dirty="0" err="1" smtClean="0"/>
              <a:t>edges</a:t>
            </a:r>
            <a:r>
              <a:rPr lang="es-ES" dirty="0" smtClean="0"/>
              <a:t> </a:t>
            </a:r>
            <a:r>
              <a:rPr lang="es-ES" dirty="0" err="1" smtClean="0"/>
              <a:t>collections</a:t>
            </a:r>
            <a:r>
              <a:rPr lang="es-ES" dirty="0" smtClean="0"/>
              <a:t> (constructor)</a:t>
            </a:r>
          </a:p>
          <a:p>
            <a:r>
              <a:rPr lang="es-ES" dirty="0" err="1" smtClean="0">
                <a:solidFill>
                  <a:srgbClr val="FF0000"/>
                </a:solidFill>
              </a:rPr>
              <a:t>addVertex</a:t>
            </a:r>
            <a:r>
              <a:rPr lang="es-ES" dirty="0" smtClean="0">
                <a:solidFill>
                  <a:srgbClr val="FF0000"/>
                </a:solidFill>
              </a:rPr>
              <a:t>(v) 		</a:t>
            </a:r>
            <a:r>
              <a:rPr lang="es-ES" dirty="0" err="1" smtClean="0"/>
              <a:t>add</a:t>
            </a:r>
            <a:r>
              <a:rPr lang="es-ES" dirty="0" smtClean="0"/>
              <a:t> </a:t>
            </a:r>
            <a:r>
              <a:rPr lang="es-ES" dirty="0" err="1" smtClean="0"/>
              <a:t>vertex</a:t>
            </a:r>
            <a:r>
              <a:rPr lang="es-ES" dirty="0" smtClean="0"/>
              <a:t> </a:t>
            </a:r>
            <a:r>
              <a:rPr lang="es-ES" i="1" dirty="0" smtClean="0">
                <a:solidFill>
                  <a:srgbClr val="FF0000"/>
                </a:solidFill>
              </a:rPr>
              <a:t>v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graph</a:t>
            </a:r>
            <a:endParaRPr lang="es-ES" dirty="0" smtClean="0"/>
          </a:p>
          <a:p>
            <a:r>
              <a:rPr lang="es-ES" dirty="0" err="1" smtClean="0">
                <a:solidFill>
                  <a:srgbClr val="FF0000"/>
                </a:solidFill>
              </a:rPr>
              <a:t>addEdge</a:t>
            </a:r>
            <a:r>
              <a:rPr lang="es-ES" dirty="0" smtClean="0">
                <a:solidFill>
                  <a:srgbClr val="FF0000"/>
                </a:solidFill>
              </a:rPr>
              <a:t>(e)	</a:t>
            </a:r>
            <a:r>
              <a:rPr lang="es-ES" dirty="0" smtClean="0"/>
              <a:t>	</a:t>
            </a:r>
            <a:r>
              <a:rPr lang="es-ES" dirty="0" err="1" smtClean="0"/>
              <a:t>add</a:t>
            </a:r>
            <a:r>
              <a:rPr lang="es-ES" dirty="0" smtClean="0"/>
              <a:t> </a:t>
            </a:r>
            <a:r>
              <a:rPr lang="es-ES" dirty="0" err="1" smtClean="0"/>
              <a:t>edge</a:t>
            </a:r>
            <a:r>
              <a:rPr lang="es-ES" dirty="0" smtClean="0"/>
              <a:t> </a:t>
            </a:r>
            <a:r>
              <a:rPr lang="es-ES" i="1" dirty="0" smtClean="0">
                <a:solidFill>
                  <a:srgbClr val="FF0000"/>
                </a:solidFill>
              </a:rPr>
              <a:t>e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graph</a:t>
            </a:r>
            <a:endParaRPr lang="es-ES" dirty="0" smtClean="0"/>
          </a:p>
        </p:txBody>
      </p:sp>
      <p:sp>
        <p:nvSpPr>
          <p:cNvPr id="92" name="CuadroTexto 91"/>
          <p:cNvSpPr txBox="1"/>
          <p:nvPr/>
        </p:nvSpPr>
        <p:spPr>
          <a:xfrm>
            <a:off x="-16433" y="4932859"/>
            <a:ext cx="7020597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>
                <a:solidFill>
                  <a:srgbClr val="FF0000"/>
                </a:solidFill>
              </a:rPr>
              <a:t>vertices</a:t>
            </a:r>
            <a:r>
              <a:rPr lang="es-ES" dirty="0" smtClean="0">
                <a:solidFill>
                  <a:srgbClr val="FF0000"/>
                </a:solidFill>
              </a:rPr>
              <a:t>(G)		</a:t>
            </a:r>
            <a:r>
              <a:rPr lang="es-ES" dirty="0" err="1" smtClean="0">
                <a:solidFill>
                  <a:srgbClr val="000000"/>
                </a:solidFill>
              </a:rPr>
              <a:t>return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the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collection</a:t>
            </a:r>
            <a:r>
              <a:rPr lang="es-ES" dirty="0" smtClean="0">
                <a:solidFill>
                  <a:srgbClr val="000000"/>
                </a:solidFill>
              </a:rPr>
              <a:t> of </a:t>
            </a:r>
            <a:r>
              <a:rPr lang="es-ES" dirty="0" err="1" smtClean="0">
                <a:solidFill>
                  <a:srgbClr val="000000"/>
                </a:solidFill>
              </a:rPr>
              <a:t>vertices</a:t>
            </a:r>
            <a:r>
              <a:rPr lang="es-ES" dirty="0" smtClean="0">
                <a:solidFill>
                  <a:srgbClr val="000000"/>
                </a:solidFill>
              </a:rPr>
              <a:t> of </a:t>
            </a:r>
            <a:r>
              <a:rPr lang="es-ES" dirty="0" smtClean="0">
                <a:solidFill>
                  <a:srgbClr val="FF0000"/>
                </a:solidFill>
              </a:rPr>
              <a:t>G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" dirty="0" err="1">
                <a:solidFill>
                  <a:srgbClr val="FF0000"/>
                </a:solidFill>
              </a:rPr>
              <a:t>e</a:t>
            </a:r>
            <a:r>
              <a:rPr lang="es-ES" dirty="0" err="1" smtClean="0">
                <a:solidFill>
                  <a:srgbClr val="FF0000"/>
                </a:solidFill>
              </a:rPr>
              <a:t>dges</a:t>
            </a:r>
            <a:r>
              <a:rPr lang="es-ES" dirty="0" smtClean="0">
                <a:solidFill>
                  <a:srgbClr val="FF0000"/>
                </a:solidFill>
              </a:rPr>
              <a:t>(G)</a:t>
            </a:r>
            <a:r>
              <a:rPr lang="es-ES" dirty="0" smtClean="0">
                <a:solidFill>
                  <a:srgbClr val="000000"/>
                </a:solidFill>
              </a:rPr>
              <a:t>			</a:t>
            </a:r>
            <a:r>
              <a:rPr lang="es-ES" dirty="0" err="1" smtClean="0">
                <a:solidFill>
                  <a:srgbClr val="000000"/>
                </a:solidFill>
              </a:rPr>
              <a:t>return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the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  <a:r>
              <a:rPr lang="es-ES" dirty="0" err="1" smtClean="0">
                <a:solidFill>
                  <a:srgbClr val="000000"/>
                </a:solidFill>
              </a:rPr>
              <a:t>collection</a:t>
            </a:r>
            <a:r>
              <a:rPr lang="es-ES" dirty="0" smtClean="0">
                <a:solidFill>
                  <a:srgbClr val="000000"/>
                </a:solidFill>
              </a:rPr>
              <a:t> of </a:t>
            </a:r>
            <a:r>
              <a:rPr lang="es-ES" dirty="0" err="1" smtClean="0">
                <a:solidFill>
                  <a:srgbClr val="000000"/>
                </a:solidFill>
              </a:rPr>
              <a:t>edges</a:t>
            </a:r>
            <a:r>
              <a:rPr lang="es-ES" dirty="0" smtClean="0">
                <a:solidFill>
                  <a:srgbClr val="000000"/>
                </a:solidFill>
              </a:rPr>
              <a:t> of </a:t>
            </a:r>
            <a:r>
              <a:rPr lang="es-ES" dirty="0" smtClean="0">
                <a:solidFill>
                  <a:srgbClr val="FF0000"/>
                </a:solidFill>
              </a:rPr>
              <a:t>G</a:t>
            </a:r>
            <a:r>
              <a:rPr lang="es-ES" dirty="0" smtClean="0">
                <a:solidFill>
                  <a:srgbClr val="000000"/>
                </a:solidFill>
              </a:rPr>
              <a:t> </a:t>
            </a:r>
          </a:p>
          <a:p>
            <a:r>
              <a:rPr lang="es-ES" dirty="0" err="1" smtClean="0">
                <a:solidFill>
                  <a:srgbClr val="FF0000"/>
                </a:solidFill>
              </a:rPr>
              <a:t>weight</a:t>
            </a:r>
            <a:r>
              <a:rPr lang="es-ES" dirty="0" smtClean="0">
                <a:solidFill>
                  <a:srgbClr val="FF0000"/>
                </a:solidFill>
              </a:rPr>
              <a:t>(e)			</a:t>
            </a:r>
            <a:r>
              <a:rPr lang="es-ES" dirty="0" err="1" smtClean="0"/>
              <a:t>return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weight</a:t>
            </a:r>
            <a:r>
              <a:rPr lang="es-ES" dirty="0" smtClean="0"/>
              <a:t> of </a:t>
            </a:r>
            <a:r>
              <a:rPr lang="es-ES" dirty="0" err="1" smtClean="0"/>
              <a:t>edge</a:t>
            </a:r>
            <a:r>
              <a:rPr lang="es-ES" dirty="0" smtClean="0"/>
              <a:t> </a:t>
            </a:r>
            <a:r>
              <a:rPr lang="es-ES" i="1" dirty="0" smtClean="0">
                <a:solidFill>
                  <a:srgbClr val="FF0000"/>
                </a:solidFill>
              </a:rPr>
              <a:t>e</a:t>
            </a:r>
            <a:endParaRPr lang="es-ES" dirty="0" smtClean="0"/>
          </a:p>
          <a:p>
            <a:r>
              <a:rPr lang="es-ES" dirty="0" err="1">
                <a:solidFill>
                  <a:srgbClr val="FF0000"/>
                </a:solidFill>
              </a:rPr>
              <a:t>f</a:t>
            </a:r>
            <a:r>
              <a:rPr lang="es-ES" dirty="0" err="1" smtClean="0">
                <a:solidFill>
                  <a:srgbClr val="FF0000"/>
                </a:solidFill>
              </a:rPr>
              <a:t>rom</a:t>
            </a:r>
            <a:r>
              <a:rPr lang="es-ES" dirty="0" smtClean="0">
                <a:solidFill>
                  <a:srgbClr val="FF0000"/>
                </a:solidFill>
              </a:rPr>
              <a:t>(e)	</a:t>
            </a:r>
            <a:r>
              <a:rPr lang="es-ES" dirty="0"/>
              <a:t>	</a:t>
            </a:r>
            <a:r>
              <a:rPr lang="es-ES" dirty="0" smtClean="0"/>
              <a:t>	</a:t>
            </a:r>
            <a:r>
              <a:rPr lang="es-ES" dirty="0" err="1" smtClean="0"/>
              <a:t>return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source</a:t>
            </a:r>
            <a:r>
              <a:rPr lang="es-ES" dirty="0" smtClean="0"/>
              <a:t> </a:t>
            </a:r>
            <a:r>
              <a:rPr lang="es-ES" dirty="0" err="1" smtClean="0"/>
              <a:t>vertex</a:t>
            </a:r>
            <a:r>
              <a:rPr lang="es-ES" dirty="0" smtClean="0"/>
              <a:t> of </a:t>
            </a:r>
            <a:r>
              <a:rPr lang="es-ES" dirty="0" err="1" smtClean="0"/>
              <a:t>edge</a:t>
            </a:r>
            <a:r>
              <a:rPr lang="es-ES" dirty="0" smtClean="0"/>
              <a:t> </a:t>
            </a:r>
            <a:r>
              <a:rPr lang="es-ES" i="1" dirty="0" smtClean="0">
                <a:solidFill>
                  <a:srgbClr val="FF0000"/>
                </a:solidFill>
              </a:rPr>
              <a:t>e</a:t>
            </a:r>
            <a:endParaRPr lang="es-ES" dirty="0" smtClean="0"/>
          </a:p>
          <a:p>
            <a:r>
              <a:rPr lang="es-ES" dirty="0" err="1" smtClean="0">
                <a:solidFill>
                  <a:srgbClr val="FF0000"/>
                </a:solidFill>
              </a:rPr>
              <a:t>to</a:t>
            </a:r>
            <a:r>
              <a:rPr lang="es-ES" dirty="0" smtClean="0">
                <a:solidFill>
                  <a:srgbClr val="FF0000"/>
                </a:solidFill>
              </a:rPr>
              <a:t>(e)				</a:t>
            </a:r>
            <a:r>
              <a:rPr lang="es-ES" dirty="0" err="1" smtClean="0"/>
              <a:t>return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destination</a:t>
            </a:r>
            <a:r>
              <a:rPr lang="es-ES" dirty="0" smtClean="0"/>
              <a:t> </a:t>
            </a:r>
            <a:r>
              <a:rPr lang="es-ES" dirty="0" err="1" smtClean="0"/>
              <a:t>vertex</a:t>
            </a:r>
            <a:r>
              <a:rPr lang="es-ES" dirty="0" smtClean="0"/>
              <a:t> of </a:t>
            </a:r>
            <a:r>
              <a:rPr lang="es-ES" dirty="0" err="1" smtClean="0"/>
              <a:t>edge</a:t>
            </a:r>
            <a:r>
              <a:rPr lang="es-ES" dirty="0" smtClean="0"/>
              <a:t> </a:t>
            </a:r>
            <a:r>
              <a:rPr lang="es-ES" i="1" dirty="0" smtClean="0">
                <a:solidFill>
                  <a:srgbClr val="FF0000"/>
                </a:solidFill>
              </a:rPr>
              <a:t>e</a:t>
            </a:r>
            <a:endParaRPr lang="es-ES" dirty="0" smtClean="0"/>
          </a:p>
          <a:p>
            <a:r>
              <a:rPr lang="es-ES" dirty="0" err="1" smtClean="0">
                <a:solidFill>
                  <a:srgbClr val="FF0000"/>
                </a:solidFill>
              </a:rPr>
              <a:t>neighbours</a:t>
            </a:r>
            <a:r>
              <a:rPr lang="es-ES" dirty="0" smtClean="0">
                <a:solidFill>
                  <a:srgbClr val="FF0000"/>
                </a:solidFill>
              </a:rPr>
              <a:t>(v)</a:t>
            </a:r>
            <a:r>
              <a:rPr lang="es-ES" dirty="0" smtClean="0"/>
              <a:t>		</a:t>
            </a:r>
            <a:r>
              <a:rPr lang="es-ES" dirty="0" err="1" smtClean="0"/>
              <a:t>return</a:t>
            </a:r>
            <a:r>
              <a:rPr lang="es-ES" dirty="0" smtClean="0"/>
              <a:t> </a:t>
            </a:r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collection</a:t>
            </a:r>
            <a:r>
              <a:rPr lang="es-ES" dirty="0" smtClean="0"/>
              <a:t> of </a:t>
            </a:r>
            <a:r>
              <a:rPr lang="es-ES" dirty="0" err="1" smtClean="0"/>
              <a:t>nodes</a:t>
            </a:r>
            <a:r>
              <a:rPr lang="es-ES" dirty="0" smtClean="0"/>
              <a:t> </a:t>
            </a:r>
            <a:r>
              <a:rPr lang="es-ES" dirty="0" err="1" smtClean="0"/>
              <a:t>directly</a:t>
            </a:r>
            <a:r>
              <a:rPr lang="es-ES" dirty="0" smtClean="0"/>
              <a:t> </a:t>
            </a:r>
            <a:r>
              <a:rPr lang="es-ES" dirty="0" err="1" smtClean="0"/>
              <a:t>connected</a:t>
            </a:r>
            <a:r>
              <a:rPr lang="es-ES" dirty="0" smtClean="0"/>
              <a:t> </a:t>
            </a:r>
            <a:r>
              <a:rPr lang="es-ES" dirty="0" err="1" smtClean="0"/>
              <a:t>to</a:t>
            </a:r>
            <a:r>
              <a:rPr lang="es-ES" dirty="0" smtClean="0"/>
              <a:t> </a:t>
            </a:r>
            <a:r>
              <a:rPr lang="es-ES" i="1" dirty="0" smtClean="0">
                <a:solidFill>
                  <a:srgbClr val="FF0000"/>
                </a:solidFill>
              </a:rPr>
              <a:t>v</a:t>
            </a:r>
            <a:endParaRPr lang="es-ES" dirty="0"/>
          </a:p>
        </p:txBody>
      </p:sp>
      <p:sp>
        <p:nvSpPr>
          <p:cNvPr id="93" name="CuadroTexto 92"/>
          <p:cNvSpPr txBox="1"/>
          <p:nvPr/>
        </p:nvSpPr>
        <p:spPr>
          <a:xfrm>
            <a:off x="0" y="4527789"/>
            <a:ext cx="4161584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GRAPH QUERY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94" name="CuadroTexto 93"/>
          <p:cNvSpPr txBox="1"/>
          <p:nvPr/>
        </p:nvSpPr>
        <p:spPr>
          <a:xfrm>
            <a:off x="0" y="3293525"/>
            <a:ext cx="46559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>
                <a:solidFill>
                  <a:srgbClr val="FF0000"/>
                </a:solidFill>
              </a:rPr>
              <a:t>removeEdge</a:t>
            </a:r>
            <a:r>
              <a:rPr lang="es-ES" dirty="0" smtClean="0">
                <a:solidFill>
                  <a:srgbClr val="FF0000"/>
                </a:solidFill>
              </a:rPr>
              <a:t>(e)	</a:t>
            </a:r>
            <a:r>
              <a:rPr lang="es-ES" dirty="0" err="1" smtClean="0"/>
              <a:t>remove</a:t>
            </a:r>
            <a:r>
              <a:rPr lang="es-ES" dirty="0" smtClean="0"/>
              <a:t> </a:t>
            </a:r>
            <a:r>
              <a:rPr lang="es-ES" dirty="0" err="1" smtClean="0"/>
              <a:t>edge</a:t>
            </a:r>
            <a:r>
              <a:rPr lang="es-ES" dirty="0" smtClean="0"/>
              <a:t> </a:t>
            </a:r>
            <a:r>
              <a:rPr lang="es-ES" i="1" dirty="0" smtClean="0">
                <a:solidFill>
                  <a:srgbClr val="FF0000"/>
                </a:solidFill>
              </a:rPr>
              <a:t>e</a:t>
            </a:r>
            <a:r>
              <a:rPr lang="es-ES" dirty="0" smtClean="0"/>
              <a:t> </a:t>
            </a:r>
            <a:r>
              <a:rPr lang="es-ES" dirty="0" err="1" smtClean="0"/>
              <a:t>from</a:t>
            </a:r>
            <a:r>
              <a:rPr lang="es-ES" dirty="0" smtClean="0"/>
              <a:t> </a:t>
            </a:r>
            <a:r>
              <a:rPr lang="es-ES" dirty="0" err="1" smtClean="0"/>
              <a:t>graph</a:t>
            </a:r>
            <a:r>
              <a:rPr lang="es-ES" dirty="0" smtClean="0"/>
              <a:t> </a:t>
            </a:r>
          </a:p>
          <a:p>
            <a:r>
              <a:rPr lang="es-ES" dirty="0" err="1">
                <a:solidFill>
                  <a:srgbClr val="FF0000"/>
                </a:solidFill>
              </a:rPr>
              <a:t>r</a:t>
            </a:r>
            <a:r>
              <a:rPr lang="es-ES" dirty="0" err="1" smtClean="0">
                <a:solidFill>
                  <a:srgbClr val="FF0000"/>
                </a:solidFill>
              </a:rPr>
              <a:t>emoveVertex</a:t>
            </a:r>
            <a:r>
              <a:rPr lang="es-ES" dirty="0" smtClean="0">
                <a:solidFill>
                  <a:srgbClr val="FF0000"/>
                </a:solidFill>
              </a:rPr>
              <a:t>(v)</a:t>
            </a:r>
            <a:r>
              <a:rPr lang="es-ES" dirty="0"/>
              <a:t>	</a:t>
            </a:r>
            <a:r>
              <a:rPr lang="es-ES" dirty="0" err="1" smtClean="0"/>
              <a:t>remove</a:t>
            </a:r>
            <a:r>
              <a:rPr lang="es-ES" dirty="0" smtClean="0"/>
              <a:t> </a:t>
            </a:r>
            <a:r>
              <a:rPr lang="es-ES" dirty="0" err="1" smtClean="0"/>
              <a:t>vertex</a:t>
            </a:r>
            <a:r>
              <a:rPr lang="es-ES" dirty="0" smtClean="0"/>
              <a:t> </a:t>
            </a:r>
            <a:r>
              <a:rPr lang="es-ES" i="1" dirty="0" smtClean="0">
                <a:solidFill>
                  <a:srgbClr val="FF0000"/>
                </a:solidFill>
              </a:rPr>
              <a:t>v</a:t>
            </a:r>
            <a:r>
              <a:rPr lang="es-ES" dirty="0" smtClean="0"/>
              <a:t> </a:t>
            </a:r>
            <a:r>
              <a:rPr lang="es-ES" dirty="0" err="1" smtClean="0"/>
              <a:t>from</a:t>
            </a:r>
            <a:r>
              <a:rPr lang="es-ES" dirty="0" smtClean="0"/>
              <a:t> </a:t>
            </a:r>
            <a:r>
              <a:rPr lang="es-ES" dirty="0" err="1" smtClean="0"/>
              <a:t>graph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2841600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Graph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basic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operations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38" name="Imagen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2362200"/>
            <a:ext cx="3810000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0456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Work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0" y="1698706"/>
            <a:ext cx="345479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514350" indent="-514350">
              <a:buAutoNum type="arabicPeriod"/>
            </a:pPr>
            <a:r>
              <a:rPr lang="es-ES" sz="3200" dirty="0" smtClean="0">
                <a:latin typeface="Arial Narrow"/>
                <a:cs typeface="Arial Narrow"/>
              </a:rPr>
              <a:t>Reading</a:t>
            </a:r>
          </a:p>
          <a:p>
            <a:pPr marL="971550" lvl="1" indent="-514350">
              <a:buFont typeface="Arial"/>
              <a:buChar char="•"/>
            </a:pPr>
            <a:r>
              <a:rPr lang="es-ES" sz="2400" dirty="0" smtClean="0">
                <a:latin typeface="Arial Narrow"/>
                <a:cs typeface="Arial Narrow"/>
              </a:rPr>
              <a:t>CLRS </a:t>
            </a:r>
            <a:r>
              <a:rPr lang="es-ES" sz="2400" dirty="0" err="1" smtClean="0">
                <a:latin typeface="Arial Narrow"/>
                <a:cs typeface="Arial Narrow"/>
              </a:rPr>
              <a:t>Chapter</a:t>
            </a:r>
            <a:r>
              <a:rPr lang="es-ES" sz="2400" dirty="0" smtClean="0">
                <a:latin typeface="Arial Narrow"/>
                <a:cs typeface="Arial Narrow"/>
              </a:rPr>
              <a:t> 22</a:t>
            </a:r>
          </a:p>
          <a:p>
            <a:pPr marL="971550" lvl="1" indent="-514350">
              <a:buFont typeface="Arial"/>
              <a:buChar char="•"/>
            </a:pPr>
            <a:r>
              <a:rPr lang="es-ES" sz="2400" dirty="0" err="1" smtClean="0">
                <a:latin typeface="Arial Narrow"/>
                <a:cs typeface="Arial Narrow"/>
              </a:rPr>
              <a:t>Drozdek</a:t>
            </a:r>
            <a:r>
              <a:rPr lang="es-ES" sz="2400" dirty="0" smtClean="0">
                <a:latin typeface="Arial Narrow"/>
                <a:cs typeface="Arial Narrow"/>
              </a:rPr>
              <a:t>, </a:t>
            </a:r>
            <a:r>
              <a:rPr lang="es-ES" sz="2400" dirty="0" err="1" smtClean="0">
                <a:latin typeface="Arial Narrow"/>
                <a:cs typeface="Arial Narrow"/>
              </a:rPr>
              <a:t>Section</a:t>
            </a:r>
            <a:r>
              <a:rPr lang="es-ES" sz="2400" dirty="0" smtClean="0">
                <a:latin typeface="Arial Narrow"/>
                <a:cs typeface="Arial Narrow"/>
              </a:rPr>
              <a:t> 8.1</a:t>
            </a:r>
          </a:p>
          <a:p>
            <a:pPr marL="971550" lvl="1" indent="-514350">
              <a:buFont typeface="Arial"/>
              <a:buChar char="•"/>
            </a:pPr>
            <a:r>
              <a:rPr lang="es-ES" sz="2400" dirty="0" smtClean="0">
                <a:latin typeface="Arial Narrow"/>
                <a:cs typeface="Arial Narrow"/>
              </a:rPr>
              <a:t>DPV, </a:t>
            </a:r>
            <a:r>
              <a:rPr lang="es-ES" sz="2400" dirty="0" err="1" smtClean="0">
                <a:latin typeface="Arial Narrow"/>
                <a:cs typeface="Arial Narrow"/>
              </a:rPr>
              <a:t>Section</a:t>
            </a:r>
            <a:r>
              <a:rPr lang="es-ES" sz="2400" dirty="0" smtClean="0">
                <a:latin typeface="Arial Narrow"/>
                <a:cs typeface="Arial Narrow"/>
              </a:rPr>
              <a:t> 3.1</a:t>
            </a:r>
          </a:p>
          <a:p>
            <a:pPr marL="285750" indent="-285750">
              <a:buFont typeface="Arial"/>
              <a:buChar char="•"/>
            </a:pPr>
            <a:endParaRPr lang="es-ES" sz="3200" dirty="0" smtClean="0">
              <a:latin typeface="Arial Narrow"/>
              <a:cs typeface="Arial Narrow"/>
            </a:endParaRPr>
          </a:p>
          <a:p>
            <a:endParaRPr lang="es-ES" sz="3200" dirty="0" smtClean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593201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Binary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Search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Lab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.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Submission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3" y="1251199"/>
            <a:ext cx="5186035" cy="830997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GB" sz="2400" dirty="0" smtClean="0">
                <a:latin typeface="Arial Narrow"/>
                <a:cs typeface="Arial Narrow"/>
              </a:rPr>
              <a:t>20 students (out of 141) did not submit  </a:t>
            </a:r>
            <a:r>
              <a:rPr lang="en-GB" sz="2400" dirty="0" smtClean="0">
                <a:latin typeface="Arial Narrow"/>
                <a:cs typeface="Arial Narrow"/>
                <a:sym typeface="Wingdings"/>
              </a:rPr>
              <a:t></a:t>
            </a:r>
            <a:endParaRPr lang="en-GB" sz="2400" dirty="0" smtClean="0">
              <a:latin typeface="Arial Narrow"/>
              <a:cs typeface="Arial Narrow"/>
            </a:endParaRPr>
          </a:p>
          <a:p>
            <a:pPr marL="342900" indent="-342900">
              <a:buFont typeface="Arial"/>
              <a:buChar char="•"/>
            </a:pPr>
            <a:r>
              <a:rPr lang="en-GB" sz="2400" dirty="0" smtClean="0">
                <a:latin typeface="Arial Narrow"/>
                <a:cs typeface="Arial Narrow"/>
              </a:rPr>
              <a:t>76 students over 90 </a:t>
            </a:r>
            <a:r>
              <a:rPr lang="en-GB" sz="2400" dirty="0" smtClean="0">
                <a:latin typeface="Arial Narrow"/>
                <a:cs typeface="Arial Narrow"/>
                <a:sym typeface="Wingdings"/>
              </a:rPr>
              <a:t></a:t>
            </a:r>
            <a:endParaRPr lang="en-GB" sz="2400" dirty="0">
              <a:latin typeface="Arial Narrow"/>
              <a:cs typeface="Arial Narrow"/>
            </a:endParaRPr>
          </a:p>
        </p:txBody>
      </p:sp>
      <p:graphicFrame>
        <p:nvGraphicFramePr>
          <p:cNvPr id="5" name="Gráfico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62387088"/>
              </p:ext>
            </p:extLst>
          </p:nvPr>
        </p:nvGraphicFramePr>
        <p:xfrm>
          <a:off x="1449294" y="2599765"/>
          <a:ext cx="6424706" cy="37352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CuadroTexto 2"/>
          <p:cNvSpPr txBox="1"/>
          <p:nvPr/>
        </p:nvSpPr>
        <p:spPr>
          <a:xfrm>
            <a:off x="0" y="6305177"/>
            <a:ext cx="9144000" cy="400110"/>
          </a:xfrm>
          <a:prstGeom prst="rect">
            <a:avLst/>
          </a:prstGeom>
          <a:solidFill>
            <a:srgbClr val="BFBFB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000" smtClean="0">
                <a:latin typeface="Arial Narrow"/>
                <a:cs typeface="Arial Narrow"/>
              </a:rPr>
              <a:t>Next two lab submissions require more work. Please, start as soon as possible</a:t>
            </a:r>
            <a:endParaRPr lang="en-GB" sz="200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4179562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Classical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IN Condensed Bold"/>
                <a:cs typeface="DIN Condensed Bold"/>
              </a:rPr>
              <a:t>a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lgorithms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on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>
                <a:solidFill>
                  <a:schemeClr val="bg1"/>
                </a:solidFill>
                <a:latin typeface="DIN Condensed Bold"/>
                <a:cs typeface="DIN Condensed Bold"/>
              </a:rPr>
              <a:t>g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raphs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,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Part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1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0" y="1698706"/>
            <a:ext cx="3441968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rgbClr val="BFBFBF"/>
                </a:solidFill>
                <a:latin typeface="Arial Narrow"/>
                <a:cs typeface="Arial Narrow"/>
              </a:rPr>
              <a:t>Review</a:t>
            </a:r>
            <a:r>
              <a:rPr lang="es-ES" sz="3200" dirty="0" smtClean="0">
                <a:solidFill>
                  <a:srgbClr val="BFBFBF"/>
                </a:solidFill>
                <a:latin typeface="Arial Narrow"/>
                <a:cs typeface="Arial Narrow"/>
              </a:rPr>
              <a:t> of </a:t>
            </a:r>
            <a:r>
              <a:rPr lang="es-ES" sz="3200" dirty="0" err="1" smtClean="0">
                <a:solidFill>
                  <a:srgbClr val="BFBFBF"/>
                </a:solidFill>
                <a:latin typeface="Arial Narrow"/>
                <a:cs typeface="Arial Narrow"/>
              </a:rPr>
              <a:t>last</a:t>
            </a:r>
            <a:r>
              <a:rPr lang="es-ES" sz="3200" dirty="0" smtClean="0">
                <a:solidFill>
                  <a:srgbClr val="BFBFBF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rgbClr val="BFBFBF"/>
                </a:solidFill>
                <a:latin typeface="Arial Narrow"/>
                <a:cs typeface="Arial Narrow"/>
              </a:rPr>
              <a:t>week</a:t>
            </a:r>
            <a:endParaRPr lang="es-ES" sz="3200" dirty="0" smtClean="0">
              <a:solidFill>
                <a:srgbClr val="BFBFBF"/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Graphs</a:t>
            </a: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latin typeface="Arial Narrow"/>
                <a:cs typeface="Arial Narrow"/>
              </a:rPr>
              <a:t>Spanning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trees</a:t>
            </a:r>
            <a:endParaRPr lang="es-ES" sz="3200" dirty="0" smtClean="0"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endParaRPr lang="es-ES" sz="3200" dirty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pPr marL="285750" indent="-285750">
              <a:buFont typeface="Arial"/>
              <a:buChar char="•"/>
            </a:pP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Path</a:t>
            </a:r>
            <a:r>
              <a:rPr lang="es-ES" sz="3200" dirty="0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solidFill>
                  <a:schemeClr val="bg1">
                    <a:lumMod val="75000"/>
                  </a:schemeClr>
                </a:solidFill>
                <a:latin typeface="Arial Narrow"/>
                <a:cs typeface="Arial Narrow"/>
              </a:rPr>
              <a:t>finding</a:t>
            </a:r>
            <a:endParaRPr lang="es-ES" sz="3200" dirty="0" smtClean="0">
              <a:solidFill>
                <a:schemeClr val="bg1">
                  <a:lumMod val="75000"/>
                </a:schemeClr>
              </a:solidFill>
              <a:latin typeface="Arial Narrow"/>
              <a:cs typeface="Arial Narrow"/>
            </a:endParaRPr>
          </a:p>
          <a:p>
            <a:endParaRPr lang="es-ES" sz="3200" dirty="0" smtClean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748357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An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example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" y="823880"/>
            <a:ext cx="9144000" cy="5146158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0" y="6185532"/>
            <a:ext cx="9144000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400" dirty="0" smtClean="0">
                <a:latin typeface="Arial Narrow"/>
                <a:cs typeface="Arial Narrow"/>
              </a:rPr>
              <a:t>World Cup matches are watched by millions using streaming</a:t>
            </a:r>
            <a:endParaRPr lang="en-AU" sz="2400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318317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An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example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0" y="5983754"/>
            <a:ext cx="9144000" cy="461665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AU" sz="2400" dirty="0" smtClean="0">
                <a:latin typeface="Arial Narrow"/>
                <a:cs typeface="Arial Narrow"/>
              </a:rPr>
              <a:t>But you don´t do this (server would crash due to too many HTTP requests)</a:t>
            </a:r>
            <a:endParaRPr lang="en-AU" sz="24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87" y="1094308"/>
            <a:ext cx="8907121" cy="4687959"/>
          </a:xfrm>
          <a:prstGeom prst="rect">
            <a:avLst/>
          </a:prstGeom>
        </p:spPr>
      </p:pic>
      <p:sp>
        <p:nvSpPr>
          <p:cNvPr id="6" name="Elipse 5"/>
          <p:cNvSpPr/>
          <p:nvPr/>
        </p:nvSpPr>
        <p:spPr>
          <a:xfrm>
            <a:off x="4999306" y="1945436"/>
            <a:ext cx="8106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CuadroTexto 6"/>
          <p:cNvSpPr txBox="1"/>
          <p:nvPr/>
        </p:nvSpPr>
        <p:spPr>
          <a:xfrm>
            <a:off x="5229003" y="909642"/>
            <a:ext cx="878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Moscow</a:t>
            </a:r>
            <a:endParaRPr lang="es-ES" dirty="0">
              <a:solidFill>
                <a:srgbClr val="FF0000"/>
              </a:solidFill>
              <a:latin typeface="Arial Narrow"/>
              <a:cs typeface="Arial Narrow"/>
            </a:endParaRPr>
          </a:p>
        </p:txBody>
      </p:sp>
      <p:sp>
        <p:nvSpPr>
          <p:cNvPr id="8" name="Forma libre 7"/>
          <p:cNvSpPr/>
          <p:nvPr/>
        </p:nvSpPr>
        <p:spPr>
          <a:xfrm>
            <a:off x="4661515" y="1958946"/>
            <a:ext cx="351302" cy="229670"/>
          </a:xfrm>
          <a:custGeom>
            <a:avLst/>
            <a:gdLst>
              <a:gd name="connsiteX0" fmla="*/ 0 w 351302"/>
              <a:gd name="connsiteY0" fmla="*/ 229670 h 229670"/>
              <a:gd name="connsiteX1" fmla="*/ 148628 w 351302"/>
              <a:gd name="connsiteY1" fmla="*/ 40530 h 229670"/>
              <a:gd name="connsiteX2" fmla="*/ 351302 w 351302"/>
              <a:gd name="connsiteY2" fmla="*/ 0 h 229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1302" h="229670">
                <a:moveTo>
                  <a:pt x="0" y="229670"/>
                </a:moveTo>
                <a:cubicBezTo>
                  <a:pt x="45039" y="154239"/>
                  <a:pt x="90078" y="78808"/>
                  <a:pt x="148628" y="40530"/>
                </a:cubicBezTo>
                <a:cubicBezTo>
                  <a:pt x="207178" y="2252"/>
                  <a:pt x="351302" y="0"/>
                  <a:pt x="351302" y="0"/>
                </a:cubicBezTo>
              </a:path>
            </a:pathLst>
          </a:custGeom>
          <a:ln w="31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" name="Forma libre 8"/>
          <p:cNvSpPr/>
          <p:nvPr/>
        </p:nvSpPr>
        <p:spPr>
          <a:xfrm>
            <a:off x="5120910" y="1958946"/>
            <a:ext cx="3229281" cy="2634445"/>
          </a:xfrm>
          <a:custGeom>
            <a:avLst/>
            <a:gdLst>
              <a:gd name="connsiteX0" fmla="*/ 3229281 w 3229281"/>
              <a:gd name="connsiteY0" fmla="*/ 2634445 h 2634445"/>
              <a:gd name="connsiteX1" fmla="*/ 1972699 w 3229281"/>
              <a:gd name="connsiteY1" fmla="*/ 567419 h 2634445"/>
              <a:gd name="connsiteX2" fmla="*/ 0 w 3229281"/>
              <a:gd name="connsiteY2" fmla="*/ 0 h 26344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229281" h="2634445">
                <a:moveTo>
                  <a:pt x="3229281" y="2634445"/>
                </a:moveTo>
                <a:cubicBezTo>
                  <a:pt x="2870096" y="1820469"/>
                  <a:pt x="2510912" y="1006493"/>
                  <a:pt x="1972699" y="567419"/>
                </a:cubicBezTo>
                <a:cubicBezTo>
                  <a:pt x="1434486" y="128345"/>
                  <a:pt x="717243" y="64172"/>
                  <a:pt x="0" y="0"/>
                </a:cubicBezTo>
              </a:path>
            </a:pathLst>
          </a:custGeom>
          <a:ln w="1270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0" name="Forma libre 9"/>
          <p:cNvSpPr/>
          <p:nvPr/>
        </p:nvSpPr>
        <p:spPr>
          <a:xfrm>
            <a:off x="5229003" y="1892939"/>
            <a:ext cx="2675304" cy="741506"/>
          </a:xfrm>
          <a:custGeom>
            <a:avLst/>
            <a:gdLst>
              <a:gd name="connsiteX0" fmla="*/ 2675304 w 2675304"/>
              <a:gd name="connsiteY0" fmla="*/ 741506 h 741506"/>
              <a:gd name="connsiteX1" fmla="*/ 1418722 w 2675304"/>
              <a:gd name="connsiteY1" fmla="*/ 79517 h 741506"/>
              <a:gd name="connsiteX2" fmla="*/ 0 w 2675304"/>
              <a:gd name="connsiteY2" fmla="*/ 11967 h 741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75304" h="741506">
                <a:moveTo>
                  <a:pt x="2675304" y="741506"/>
                </a:moveTo>
                <a:cubicBezTo>
                  <a:pt x="2269955" y="471306"/>
                  <a:pt x="1864606" y="201107"/>
                  <a:pt x="1418722" y="79517"/>
                </a:cubicBezTo>
                <a:cubicBezTo>
                  <a:pt x="972838" y="-42073"/>
                  <a:pt x="0" y="11967"/>
                  <a:pt x="0" y="11967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12" name="Conector recto de flecha 11"/>
          <p:cNvCxnSpPr>
            <a:stCxn id="7" idx="2"/>
          </p:cNvCxnSpPr>
          <p:nvPr/>
        </p:nvCxnSpPr>
        <p:spPr>
          <a:xfrm flipH="1">
            <a:off x="5080375" y="1278974"/>
            <a:ext cx="588055" cy="613965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Forma libre 12"/>
          <p:cNvSpPr/>
          <p:nvPr/>
        </p:nvSpPr>
        <p:spPr>
          <a:xfrm>
            <a:off x="4418305" y="1882594"/>
            <a:ext cx="635047" cy="251982"/>
          </a:xfrm>
          <a:custGeom>
            <a:avLst/>
            <a:gdLst>
              <a:gd name="connsiteX0" fmla="*/ 0 w 635047"/>
              <a:gd name="connsiteY0" fmla="*/ 251982 h 251982"/>
              <a:gd name="connsiteX1" fmla="*/ 310768 w 635047"/>
              <a:gd name="connsiteY1" fmla="*/ 8802 h 251982"/>
              <a:gd name="connsiteX2" fmla="*/ 635047 w 635047"/>
              <a:gd name="connsiteY2" fmla="*/ 49332 h 251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5047" h="251982">
                <a:moveTo>
                  <a:pt x="0" y="251982"/>
                </a:moveTo>
                <a:cubicBezTo>
                  <a:pt x="102463" y="147279"/>
                  <a:pt x="204927" y="42577"/>
                  <a:pt x="310768" y="8802"/>
                </a:cubicBezTo>
                <a:cubicBezTo>
                  <a:pt x="416609" y="-24973"/>
                  <a:pt x="635047" y="49332"/>
                  <a:pt x="635047" y="49332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Forma libre 13"/>
          <p:cNvSpPr/>
          <p:nvPr/>
        </p:nvSpPr>
        <p:spPr>
          <a:xfrm>
            <a:off x="1107954" y="1860082"/>
            <a:ext cx="3931886" cy="1152642"/>
          </a:xfrm>
          <a:custGeom>
            <a:avLst/>
            <a:gdLst>
              <a:gd name="connsiteX0" fmla="*/ 0 w 3931886"/>
              <a:gd name="connsiteY0" fmla="*/ 1152642 h 1152642"/>
              <a:gd name="connsiteX1" fmla="*/ 1864606 w 3931886"/>
              <a:gd name="connsiteY1" fmla="*/ 98864 h 1152642"/>
              <a:gd name="connsiteX2" fmla="*/ 3931886 w 3931886"/>
              <a:gd name="connsiteY2" fmla="*/ 44824 h 115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31886" h="1152642">
                <a:moveTo>
                  <a:pt x="0" y="1152642"/>
                </a:moveTo>
                <a:cubicBezTo>
                  <a:pt x="604646" y="718071"/>
                  <a:pt x="1209292" y="283500"/>
                  <a:pt x="1864606" y="98864"/>
                </a:cubicBezTo>
                <a:cubicBezTo>
                  <a:pt x="2519920" y="-85772"/>
                  <a:pt x="3931886" y="44824"/>
                  <a:pt x="3931886" y="44824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Forma libre 14"/>
          <p:cNvSpPr/>
          <p:nvPr/>
        </p:nvSpPr>
        <p:spPr>
          <a:xfrm>
            <a:off x="2296978" y="1780308"/>
            <a:ext cx="2688816" cy="2921163"/>
          </a:xfrm>
          <a:custGeom>
            <a:avLst/>
            <a:gdLst>
              <a:gd name="connsiteX0" fmla="*/ 0 w 2688816"/>
              <a:gd name="connsiteY0" fmla="*/ 2921163 h 2921163"/>
              <a:gd name="connsiteX1" fmla="*/ 1243071 w 2688816"/>
              <a:gd name="connsiteY1" fmla="*/ 219168 h 2921163"/>
              <a:gd name="connsiteX2" fmla="*/ 2688816 w 2688816"/>
              <a:gd name="connsiteY2" fmla="*/ 165128 h 2921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88816" h="2921163">
                <a:moveTo>
                  <a:pt x="0" y="2921163"/>
                </a:moveTo>
                <a:cubicBezTo>
                  <a:pt x="397467" y="1799835"/>
                  <a:pt x="794935" y="678507"/>
                  <a:pt x="1243071" y="219168"/>
                </a:cubicBezTo>
                <a:cubicBezTo>
                  <a:pt x="1691207" y="-240171"/>
                  <a:pt x="2688816" y="165128"/>
                  <a:pt x="2688816" y="165128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Forma libre 15"/>
          <p:cNvSpPr/>
          <p:nvPr/>
        </p:nvSpPr>
        <p:spPr>
          <a:xfrm>
            <a:off x="2080792" y="1904906"/>
            <a:ext cx="2823932" cy="2756035"/>
          </a:xfrm>
          <a:custGeom>
            <a:avLst/>
            <a:gdLst>
              <a:gd name="connsiteX0" fmla="*/ 0 w 2823932"/>
              <a:gd name="connsiteY0" fmla="*/ 2756035 h 2756035"/>
              <a:gd name="connsiteX1" fmla="*/ 1499792 w 2823932"/>
              <a:gd name="connsiteY1" fmla="*/ 486359 h 2756035"/>
              <a:gd name="connsiteX2" fmla="*/ 2823932 w 2823932"/>
              <a:gd name="connsiteY2" fmla="*/ 0 h 2756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23932" h="2756035">
                <a:moveTo>
                  <a:pt x="0" y="2756035"/>
                </a:moveTo>
                <a:cubicBezTo>
                  <a:pt x="514568" y="1850866"/>
                  <a:pt x="1029137" y="945698"/>
                  <a:pt x="1499792" y="486359"/>
                </a:cubicBezTo>
                <a:cubicBezTo>
                  <a:pt x="1970447" y="27020"/>
                  <a:pt x="2823932" y="0"/>
                  <a:pt x="2823932" y="0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7" name="Forma libre 16"/>
          <p:cNvSpPr/>
          <p:nvPr/>
        </p:nvSpPr>
        <p:spPr>
          <a:xfrm>
            <a:off x="1162001" y="1858582"/>
            <a:ext cx="3756235" cy="1289242"/>
          </a:xfrm>
          <a:custGeom>
            <a:avLst/>
            <a:gdLst>
              <a:gd name="connsiteX0" fmla="*/ 0 w 3756235"/>
              <a:gd name="connsiteY0" fmla="*/ 1289242 h 1289242"/>
              <a:gd name="connsiteX1" fmla="*/ 1945675 w 3756235"/>
              <a:gd name="connsiteY1" fmla="*/ 194934 h 1289242"/>
              <a:gd name="connsiteX2" fmla="*/ 3756235 w 3756235"/>
              <a:gd name="connsiteY2" fmla="*/ 5794 h 1289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756235" h="1289242">
                <a:moveTo>
                  <a:pt x="0" y="1289242"/>
                </a:moveTo>
                <a:cubicBezTo>
                  <a:pt x="659818" y="849042"/>
                  <a:pt x="1319636" y="408842"/>
                  <a:pt x="1945675" y="194934"/>
                </a:cubicBezTo>
                <a:cubicBezTo>
                  <a:pt x="2571714" y="-18974"/>
                  <a:pt x="3163974" y="-6590"/>
                  <a:pt x="3756235" y="5794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8" name="Forma libre 17"/>
          <p:cNvSpPr/>
          <p:nvPr/>
        </p:nvSpPr>
        <p:spPr>
          <a:xfrm>
            <a:off x="2729351" y="1931926"/>
            <a:ext cx="2188885" cy="2364245"/>
          </a:xfrm>
          <a:custGeom>
            <a:avLst/>
            <a:gdLst>
              <a:gd name="connsiteX0" fmla="*/ 0 w 2188885"/>
              <a:gd name="connsiteY0" fmla="*/ 2364245 h 2364245"/>
              <a:gd name="connsiteX1" fmla="*/ 972837 w 2188885"/>
              <a:gd name="connsiteY1" fmla="*/ 553909 h 2364245"/>
              <a:gd name="connsiteX2" fmla="*/ 2188885 w 2188885"/>
              <a:gd name="connsiteY2" fmla="*/ 0 h 2364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88885" h="2364245">
                <a:moveTo>
                  <a:pt x="0" y="2364245"/>
                </a:moveTo>
                <a:cubicBezTo>
                  <a:pt x="304011" y="1656097"/>
                  <a:pt x="608023" y="947950"/>
                  <a:pt x="972837" y="553909"/>
                </a:cubicBezTo>
                <a:cubicBezTo>
                  <a:pt x="1337651" y="159868"/>
                  <a:pt x="2188885" y="0"/>
                  <a:pt x="2188885" y="0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Forma libre 18"/>
          <p:cNvSpPr/>
          <p:nvPr/>
        </p:nvSpPr>
        <p:spPr>
          <a:xfrm>
            <a:off x="2661792" y="1820627"/>
            <a:ext cx="2337514" cy="2151305"/>
          </a:xfrm>
          <a:custGeom>
            <a:avLst/>
            <a:gdLst>
              <a:gd name="connsiteX0" fmla="*/ 0 w 2337514"/>
              <a:gd name="connsiteY0" fmla="*/ 2151305 h 2151305"/>
              <a:gd name="connsiteX1" fmla="*/ 1094443 w 2337514"/>
              <a:gd name="connsiteY1" fmla="*/ 205869 h 2151305"/>
              <a:gd name="connsiteX2" fmla="*/ 2337514 w 2337514"/>
              <a:gd name="connsiteY2" fmla="*/ 57259 h 2151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37514" h="2151305">
                <a:moveTo>
                  <a:pt x="0" y="2151305"/>
                </a:moveTo>
                <a:cubicBezTo>
                  <a:pt x="352428" y="1353091"/>
                  <a:pt x="704857" y="554877"/>
                  <a:pt x="1094443" y="205869"/>
                </a:cubicBezTo>
                <a:cubicBezTo>
                  <a:pt x="1484029" y="-143139"/>
                  <a:pt x="2337514" y="57259"/>
                  <a:pt x="2337514" y="57259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Forma libre 19"/>
          <p:cNvSpPr/>
          <p:nvPr/>
        </p:nvSpPr>
        <p:spPr>
          <a:xfrm>
            <a:off x="3972421" y="1944469"/>
            <a:ext cx="932303" cy="568386"/>
          </a:xfrm>
          <a:custGeom>
            <a:avLst/>
            <a:gdLst>
              <a:gd name="connsiteX0" fmla="*/ 0 w 932303"/>
              <a:gd name="connsiteY0" fmla="*/ 568386 h 568386"/>
              <a:gd name="connsiteX1" fmla="*/ 324279 w 932303"/>
              <a:gd name="connsiteY1" fmla="*/ 55007 h 568386"/>
              <a:gd name="connsiteX2" fmla="*/ 932303 w 932303"/>
              <a:gd name="connsiteY2" fmla="*/ 14477 h 568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32303" h="568386">
                <a:moveTo>
                  <a:pt x="0" y="568386"/>
                </a:moveTo>
                <a:cubicBezTo>
                  <a:pt x="84447" y="357855"/>
                  <a:pt x="168895" y="147325"/>
                  <a:pt x="324279" y="55007"/>
                </a:cubicBezTo>
                <a:cubicBezTo>
                  <a:pt x="479663" y="-37311"/>
                  <a:pt x="932303" y="14477"/>
                  <a:pt x="932303" y="14477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Forma libre 20"/>
          <p:cNvSpPr/>
          <p:nvPr/>
        </p:nvSpPr>
        <p:spPr>
          <a:xfrm>
            <a:off x="3839160" y="1864376"/>
            <a:ext cx="1038541" cy="621459"/>
          </a:xfrm>
          <a:custGeom>
            <a:avLst/>
            <a:gdLst>
              <a:gd name="connsiteX0" fmla="*/ 38680 w 1038541"/>
              <a:gd name="connsiteY0" fmla="*/ 621459 h 621459"/>
              <a:gd name="connsiteX1" fmla="*/ 119749 w 1038541"/>
              <a:gd name="connsiteY1" fmla="*/ 121590 h 621459"/>
              <a:gd name="connsiteX2" fmla="*/ 1038541 w 1038541"/>
              <a:gd name="connsiteY2" fmla="*/ 0 h 621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8541" h="621459">
                <a:moveTo>
                  <a:pt x="38680" y="621459"/>
                </a:moveTo>
                <a:cubicBezTo>
                  <a:pt x="-4108" y="423312"/>
                  <a:pt x="-46895" y="225166"/>
                  <a:pt x="119749" y="121590"/>
                </a:cubicBezTo>
                <a:cubicBezTo>
                  <a:pt x="286393" y="18013"/>
                  <a:pt x="1038541" y="0"/>
                  <a:pt x="1038541" y="0"/>
                </a:cubicBezTo>
              </a:path>
            </a:pathLst>
          </a:custGeom>
          <a:ln w="9525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Forma libre 21"/>
          <p:cNvSpPr/>
          <p:nvPr/>
        </p:nvSpPr>
        <p:spPr>
          <a:xfrm>
            <a:off x="4175096" y="1945436"/>
            <a:ext cx="783675" cy="324239"/>
          </a:xfrm>
          <a:custGeom>
            <a:avLst/>
            <a:gdLst>
              <a:gd name="connsiteX0" fmla="*/ 0 w 783675"/>
              <a:gd name="connsiteY0" fmla="*/ 324239 h 324239"/>
              <a:gd name="connsiteX1" fmla="*/ 391837 w 783675"/>
              <a:gd name="connsiteY1" fmla="*/ 270200 h 324239"/>
              <a:gd name="connsiteX2" fmla="*/ 783675 w 783675"/>
              <a:gd name="connsiteY2" fmla="*/ 0 h 324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83675" h="324239">
                <a:moveTo>
                  <a:pt x="0" y="324239"/>
                </a:moveTo>
                <a:cubicBezTo>
                  <a:pt x="130612" y="324239"/>
                  <a:pt x="261225" y="324240"/>
                  <a:pt x="391837" y="270200"/>
                </a:cubicBezTo>
                <a:cubicBezTo>
                  <a:pt x="522449" y="216160"/>
                  <a:pt x="783675" y="0"/>
                  <a:pt x="783675" y="0"/>
                </a:cubicBezTo>
              </a:path>
            </a:pathLst>
          </a:custGeom>
          <a:ln w="9525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3" name="Forma libre 22"/>
          <p:cNvSpPr/>
          <p:nvPr/>
        </p:nvSpPr>
        <p:spPr>
          <a:xfrm>
            <a:off x="1864606" y="1958946"/>
            <a:ext cx="2959048" cy="2161596"/>
          </a:xfrm>
          <a:custGeom>
            <a:avLst/>
            <a:gdLst>
              <a:gd name="connsiteX0" fmla="*/ 0 w 2959048"/>
              <a:gd name="connsiteY0" fmla="*/ 2161596 h 2161596"/>
              <a:gd name="connsiteX1" fmla="*/ 797186 w 2959048"/>
              <a:gd name="connsiteY1" fmla="*/ 553909 h 2161596"/>
              <a:gd name="connsiteX2" fmla="*/ 2959048 w 2959048"/>
              <a:gd name="connsiteY2" fmla="*/ 0 h 2161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59048" h="2161596">
                <a:moveTo>
                  <a:pt x="0" y="2161596"/>
                </a:moveTo>
                <a:cubicBezTo>
                  <a:pt x="152005" y="1537885"/>
                  <a:pt x="304011" y="914175"/>
                  <a:pt x="797186" y="553909"/>
                </a:cubicBezTo>
                <a:cubicBezTo>
                  <a:pt x="1290361" y="193643"/>
                  <a:pt x="2124704" y="96821"/>
                  <a:pt x="2959048" y="0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4" name="Forma libre 23"/>
          <p:cNvSpPr/>
          <p:nvPr/>
        </p:nvSpPr>
        <p:spPr>
          <a:xfrm>
            <a:off x="1878117" y="1891396"/>
            <a:ext cx="2891491" cy="1729277"/>
          </a:xfrm>
          <a:custGeom>
            <a:avLst/>
            <a:gdLst>
              <a:gd name="connsiteX0" fmla="*/ 0 w 2891491"/>
              <a:gd name="connsiteY0" fmla="*/ 1729277 h 1729277"/>
              <a:gd name="connsiteX1" fmla="*/ 824210 w 2891491"/>
              <a:gd name="connsiteY1" fmla="*/ 878148 h 1729277"/>
              <a:gd name="connsiteX2" fmla="*/ 2891491 w 2891491"/>
              <a:gd name="connsiteY2" fmla="*/ 0 h 1729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91491" h="1729277">
                <a:moveTo>
                  <a:pt x="0" y="1729277"/>
                </a:moveTo>
                <a:cubicBezTo>
                  <a:pt x="171147" y="1447819"/>
                  <a:pt x="342295" y="1166361"/>
                  <a:pt x="824210" y="878148"/>
                </a:cubicBezTo>
                <a:cubicBezTo>
                  <a:pt x="1306125" y="589935"/>
                  <a:pt x="2891491" y="0"/>
                  <a:pt x="2891491" y="0"/>
                </a:cubicBezTo>
              </a:path>
            </a:pathLst>
          </a:custGeom>
          <a:ln w="9525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5" name="Forma libre 24"/>
          <p:cNvSpPr/>
          <p:nvPr/>
        </p:nvSpPr>
        <p:spPr>
          <a:xfrm>
            <a:off x="2634769" y="1894704"/>
            <a:ext cx="2134839" cy="2698687"/>
          </a:xfrm>
          <a:custGeom>
            <a:avLst/>
            <a:gdLst>
              <a:gd name="connsiteX0" fmla="*/ 0 w 2134839"/>
              <a:gd name="connsiteY0" fmla="*/ 2698687 h 2698687"/>
              <a:gd name="connsiteX1" fmla="*/ 445884 w 2134839"/>
              <a:gd name="connsiteY1" fmla="*/ 280402 h 2698687"/>
              <a:gd name="connsiteX2" fmla="*/ 2134839 w 2134839"/>
              <a:gd name="connsiteY2" fmla="*/ 50732 h 26986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34839" h="2698687">
                <a:moveTo>
                  <a:pt x="0" y="2698687"/>
                </a:moveTo>
                <a:cubicBezTo>
                  <a:pt x="45039" y="1710207"/>
                  <a:pt x="90078" y="721728"/>
                  <a:pt x="445884" y="280402"/>
                </a:cubicBezTo>
                <a:cubicBezTo>
                  <a:pt x="801690" y="-160924"/>
                  <a:pt x="2134839" y="50732"/>
                  <a:pt x="2134839" y="50732"/>
                </a:cubicBezTo>
              </a:path>
            </a:pathLst>
          </a:custGeom>
          <a:ln w="9525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Forma libre 25"/>
          <p:cNvSpPr/>
          <p:nvPr/>
        </p:nvSpPr>
        <p:spPr>
          <a:xfrm>
            <a:off x="2256443" y="1891396"/>
            <a:ext cx="2661793" cy="1945436"/>
          </a:xfrm>
          <a:custGeom>
            <a:avLst/>
            <a:gdLst>
              <a:gd name="connsiteX0" fmla="*/ 0 w 2661793"/>
              <a:gd name="connsiteY0" fmla="*/ 1945436 h 1945436"/>
              <a:gd name="connsiteX1" fmla="*/ 837722 w 2661793"/>
              <a:gd name="connsiteY1" fmla="*/ 472849 h 1945436"/>
              <a:gd name="connsiteX2" fmla="*/ 2661793 w 2661793"/>
              <a:gd name="connsiteY2" fmla="*/ 0 h 19454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61793" h="1945436">
                <a:moveTo>
                  <a:pt x="0" y="1945436"/>
                </a:moveTo>
                <a:cubicBezTo>
                  <a:pt x="197045" y="1371262"/>
                  <a:pt x="394090" y="797088"/>
                  <a:pt x="837722" y="472849"/>
                </a:cubicBezTo>
                <a:cubicBezTo>
                  <a:pt x="1281354" y="148610"/>
                  <a:pt x="2661793" y="0"/>
                  <a:pt x="2661793" y="0"/>
                </a:cubicBezTo>
              </a:path>
            </a:pathLst>
          </a:custGeom>
          <a:ln w="9525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7" name="Forma libre 26"/>
          <p:cNvSpPr/>
          <p:nvPr/>
        </p:nvSpPr>
        <p:spPr>
          <a:xfrm>
            <a:off x="2194388" y="1910535"/>
            <a:ext cx="2615755" cy="3034115"/>
          </a:xfrm>
          <a:custGeom>
            <a:avLst/>
            <a:gdLst>
              <a:gd name="connsiteX0" fmla="*/ 35032 w 2615755"/>
              <a:gd name="connsiteY0" fmla="*/ 3034115 h 3034115"/>
              <a:gd name="connsiteX1" fmla="*/ 359311 w 2615755"/>
              <a:gd name="connsiteY1" fmla="*/ 413180 h 3034115"/>
              <a:gd name="connsiteX2" fmla="*/ 2615755 w 2615755"/>
              <a:gd name="connsiteY2" fmla="*/ 7881 h 3034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15755" h="3034115">
                <a:moveTo>
                  <a:pt x="35032" y="3034115"/>
                </a:moveTo>
                <a:cubicBezTo>
                  <a:pt x="-17889" y="1975833"/>
                  <a:pt x="-70809" y="917552"/>
                  <a:pt x="359311" y="413180"/>
                </a:cubicBezTo>
                <a:cubicBezTo>
                  <a:pt x="789431" y="-91192"/>
                  <a:pt x="2615755" y="7881"/>
                  <a:pt x="2615755" y="7881"/>
                </a:cubicBezTo>
              </a:path>
            </a:pathLst>
          </a:custGeom>
          <a:ln w="9525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8" name="Forma libre 27"/>
          <p:cNvSpPr/>
          <p:nvPr/>
        </p:nvSpPr>
        <p:spPr>
          <a:xfrm>
            <a:off x="4202119" y="1958946"/>
            <a:ext cx="743788" cy="783579"/>
          </a:xfrm>
          <a:custGeom>
            <a:avLst/>
            <a:gdLst>
              <a:gd name="connsiteX0" fmla="*/ 0 w 743788"/>
              <a:gd name="connsiteY0" fmla="*/ 783579 h 783579"/>
              <a:gd name="connsiteX1" fmla="*/ 635047 w 743788"/>
              <a:gd name="connsiteY1" fmla="*/ 283710 h 783579"/>
              <a:gd name="connsiteX2" fmla="*/ 743140 w 743788"/>
              <a:gd name="connsiteY2" fmla="*/ 0 h 7835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43788" h="783579">
                <a:moveTo>
                  <a:pt x="0" y="783579"/>
                </a:moveTo>
                <a:cubicBezTo>
                  <a:pt x="255595" y="598942"/>
                  <a:pt x="511190" y="414306"/>
                  <a:pt x="635047" y="283710"/>
                </a:cubicBezTo>
                <a:cubicBezTo>
                  <a:pt x="758904" y="153113"/>
                  <a:pt x="743140" y="0"/>
                  <a:pt x="743140" y="0"/>
                </a:cubicBezTo>
              </a:path>
            </a:pathLst>
          </a:custGeom>
          <a:ln w="9525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0" name="Forma libre 29"/>
          <p:cNvSpPr/>
          <p:nvPr/>
        </p:nvSpPr>
        <p:spPr>
          <a:xfrm>
            <a:off x="4458840" y="1999476"/>
            <a:ext cx="540466" cy="797088"/>
          </a:xfrm>
          <a:custGeom>
            <a:avLst/>
            <a:gdLst>
              <a:gd name="connsiteX0" fmla="*/ 0 w 540466"/>
              <a:gd name="connsiteY0" fmla="*/ 797088 h 797088"/>
              <a:gd name="connsiteX1" fmla="*/ 432372 w 540466"/>
              <a:gd name="connsiteY1" fmla="*/ 432319 h 797088"/>
              <a:gd name="connsiteX2" fmla="*/ 540466 w 540466"/>
              <a:gd name="connsiteY2" fmla="*/ 0 h 797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0466" h="797088">
                <a:moveTo>
                  <a:pt x="0" y="797088"/>
                </a:moveTo>
                <a:cubicBezTo>
                  <a:pt x="171147" y="681127"/>
                  <a:pt x="342294" y="565167"/>
                  <a:pt x="432372" y="432319"/>
                </a:cubicBezTo>
                <a:cubicBezTo>
                  <a:pt x="522450" y="299471"/>
                  <a:pt x="540466" y="0"/>
                  <a:pt x="540466" y="0"/>
                </a:cubicBezTo>
              </a:path>
            </a:pathLst>
          </a:custGeom>
          <a:ln w="9525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1" name="Forma libre 30"/>
          <p:cNvSpPr/>
          <p:nvPr/>
        </p:nvSpPr>
        <p:spPr>
          <a:xfrm>
            <a:off x="3985932" y="2067026"/>
            <a:ext cx="1146488" cy="824108"/>
          </a:xfrm>
          <a:custGeom>
            <a:avLst/>
            <a:gdLst>
              <a:gd name="connsiteX0" fmla="*/ 0 w 1146488"/>
              <a:gd name="connsiteY0" fmla="*/ 824108 h 824108"/>
              <a:gd name="connsiteX1" fmla="*/ 1067420 w 1146488"/>
              <a:gd name="connsiteY1" fmla="*/ 540399 h 824108"/>
              <a:gd name="connsiteX2" fmla="*/ 1067420 w 1146488"/>
              <a:gd name="connsiteY2" fmla="*/ 0 h 824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46488" h="824108">
                <a:moveTo>
                  <a:pt x="0" y="824108"/>
                </a:moveTo>
                <a:cubicBezTo>
                  <a:pt x="444758" y="750929"/>
                  <a:pt x="889517" y="677750"/>
                  <a:pt x="1067420" y="540399"/>
                </a:cubicBezTo>
                <a:cubicBezTo>
                  <a:pt x="1245323" y="403048"/>
                  <a:pt x="1067420" y="0"/>
                  <a:pt x="1067420" y="0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2" name="Forma libre 31"/>
          <p:cNvSpPr/>
          <p:nvPr/>
        </p:nvSpPr>
        <p:spPr>
          <a:xfrm>
            <a:off x="3756235" y="2012986"/>
            <a:ext cx="1696530" cy="1188878"/>
          </a:xfrm>
          <a:custGeom>
            <a:avLst/>
            <a:gdLst>
              <a:gd name="connsiteX0" fmla="*/ 0 w 1696530"/>
              <a:gd name="connsiteY0" fmla="*/ 1188878 h 1188878"/>
              <a:gd name="connsiteX1" fmla="*/ 1634908 w 1696530"/>
              <a:gd name="connsiteY1" fmla="*/ 648479 h 1188878"/>
              <a:gd name="connsiteX2" fmla="*/ 1378187 w 1696530"/>
              <a:gd name="connsiteY2" fmla="*/ 0 h 11888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96530" h="1188878">
                <a:moveTo>
                  <a:pt x="0" y="1188878"/>
                </a:moveTo>
                <a:cubicBezTo>
                  <a:pt x="702605" y="1017751"/>
                  <a:pt x="1405210" y="846625"/>
                  <a:pt x="1634908" y="648479"/>
                </a:cubicBezTo>
                <a:cubicBezTo>
                  <a:pt x="1864606" y="450333"/>
                  <a:pt x="1378187" y="0"/>
                  <a:pt x="1378187" y="0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Forma libre 32"/>
          <p:cNvSpPr/>
          <p:nvPr/>
        </p:nvSpPr>
        <p:spPr>
          <a:xfrm>
            <a:off x="4931747" y="1999476"/>
            <a:ext cx="719036" cy="2701995"/>
          </a:xfrm>
          <a:custGeom>
            <a:avLst/>
            <a:gdLst>
              <a:gd name="connsiteX0" fmla="*/ 0 w 719036"/>
              <a:gd name="connsiteY0" fmla="*/ 2701995 h 2701995"/>
              <a:gd name="connsiteX1" fmla="*/ 716117 w 719036"/>
              <a:gd name="connsiteY1" fmla="*/ 472849 h 2701995"/>
              <a:gd name="connsiteX2" fmla="*/ 270233 w 719036"/>
              <a:gd name="connsiteY2" fmla="*/ 0 h 2701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19036" h="2701995">
                <a:moveTo>
                  <a:pt x="0" y="2701995"/>
                </a:moveTo>
                <a:cubicBezTo>
                  <a:pt x="335539" y="1812588"/>
                  <a:pt x="671078" y="923181"/>
                  <a:pt x="716117" y="472849"/>
                </a:cubicBezTo>
                <a:cubicBezTo>
                  <a:pt x="761156" y="22517"/>
                  <a:pt x="270233" y="0"/>
                  <a:pt x="270233" y="0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Forma libre 33"/>
          <p:cNvSpPr/>
          <p:nvPr/>
        </p:nvSpPr>
        <p:spPr>
          <a:xfrm>
            <a:off x="5229003" y="1937275"/>
            <a:ext cx="2418583" cy="670150"/>
          </a:xfrm>
          <a:custGeom>
            <a:avLst/>
            <a:gdLst>
              <a:gd name="connsiteX0" fmla="*/ 2418583 w 2418583"/>
              <a:gd name="connsiteY0" fmla="*/ 670150 h 670150"/>
              <a:gd name="connsiteX1" fmla="*/ 1094443 w 2418583"/>
              <a:gd name="connsiteY1" fmla="*/ 75711 h 670150"/>
              <a:gd name="connsiteX2" fmla="*/ 0 w 2418583"/>
              <a:gd name="connsiteY2" fmla="*/ 8161 h 6701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18583" h="670150">
                <a:moveTo>
                  <a:pt x="2418583" y="670150"/>
                </a:moveTo>
                <a:cubicBezTo>
                  <a:pt x="1958061" y="428096"/>
                  <a:pt x="1497540" y="186042"/>
                  <a:pt x="1094443" y="75711"/>
                </a:cubicBezTo>
                <a:cubicBezTo>
                  <a:pt x="691346" y="-34620"/>
                  <a:pt x="0" y="8161"/>
                  <a:pt x="0" y="8161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Forma libre 34"/>
          <p:cNvSpPr/>
          <p:nvPr/>
        </p:nvSpPr>
        <p:spPr>
          <a:xfrm>
            <a:off x="5229003" y="1958946"/>
            <a:ext cx="3121188" cy="2796564"/>
          </a:xfrm>
          <a:custGeom>
            <a:avLst/>
            <a:gdLst>
              <a:gd name="connsiteX0" fmla="*/ 3121188 w 3121188"/>
              <a:gd name="connsiteY0" fmla="*/ 2796564 h 2796564"/>
              <a:gd name="connsiteX1" fmla="*/ 1513304 w 3121188"/>
              <a:gd name="connsiteY1" fmla="*/ 689009 h 2796564"/>
              <a:gd name="connsiteX2" fmla="*/ 0 w 3121188"/>
              <a:gd name="connsiteY2" fmla="*/ 0 h 27965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21188" h="2796564">
                <a:moveTo>
                  <a:pt x="3121188" y="2796564"/>
                </a:moveTo>
                <a:cubicBezTo>
                  <a:pt x="2577345" y="1975833"/>
                  <a:pt x="2033502" y="1155103"/>
                  <a:pt x="1513304" y="689009"/>
                </a:cubicBezTo>
                <a:cubicBezTo>
                  <a:pt x="993106" y="222915"/>
                  <a:pt x="0" y="0"/>
                  <a:pt x="0" y="0"/>
                </a:cubicBezTo>
              </a:path>
            </a:pathLst>
          </a:custGeom>
          <a:ln w="9525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Forma libre 35"/>
          <p:cNvSpPr/>
          <p:nvPr/>
        </p:nvSpPr>
        <p:spPr>
          <a:xfrm>
            <a:off x="5242515" y="1740745"/>
            <a:ext cx="2040257" cy="285751"/>
          </a:xfrm>
          <a:custGeom>
            <a:avLst/>
            <a:gdLst>
              <a:gd name="connsiteX0" fmla="*/ 2040257 w 2040257"/>
              <a:gd name="connsiteY0" fmla="*/ 285751 h 285751"/>
              <a:gd name="connsiteX1" fmla="*/ 648559 w 2040257"/>
              <a:gd name="connsiteY1" fmla="*/ 2042 h 285751"/>
              <a:gd name="connsiteX2" fmla="*/ 0 w 2040257"/>
              <a:gd name="connsiteY2" fmla="*/ 150651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40257" h="285751">
                <a:moveTo>
                  <a:pt x="2040257" y="285751"/>
                </a:moveTo>
                <a:cubicBezTo>
                  <a:pt x="1514429" y="155155"/>
                  <a:pt x="988602" y="24559"/>
                  <a:pt x="648559" y="2042"/>
                </a:cubicBezTo>
                <a:cubicBezTo>
                  <a:pt x="308516" y="-20475"/>
                  <a:pt x="0" y="150651"/>
                  <a:pt x="0" y="150651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7" name="Forma libre 36"/>
          <p:cNvSpPr/>
          <p:nvPr/>
        </p:nvSpPr>
        <p:spPr>
          <a:xfrm>
            <a:off x="5201980" y="1999476"/>
            <a:ext cx="352975" cy="972718"/>
          </a:xfrm>
          <a:custGeom>
            <a:avLst/>
            <a:gdLst>
              <a:gd name="connsiteX0" fmla="*/ 108093 w 352975"/>
              <a:gd name="connsiteY0" fmla="*/ 972718 h 972718"/>
              <a:gd name="connsiteX1" fmla="*/ 351303 w 352975"/>
              <a:gd name="connsiteY1" fmla="*/ 432319 h 972718"/>
              <a:gd name="connsiteX2" fmla="*/ 0 w 352975"/>
              <a:gd name="connsiteY2" fmla="*/ 0 h 972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2975" h="972718">
                <a:moveTo>
                  <a:pt x="108093" y="972718"/>
                </a:moveTo>
                <a:cubicBezTo>
                  <a:pt x="238705" y="783578"/>
                  <a:pt x="369318" y="594439"/>
                  <a:pt x="351303" y="432319"/>
                </a:cubicBezTo>
                <a:cubicBezTo>
                  <a:pt x="333288" y="270199"/>
                  <a:pt x="0" y="0"/>
                  <a:pt x="0" y="0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Forma libre 37"/>
          <p:cNvSpPr/>
          <p:nvPr/>
        </p:nvSpPr>
        <p:spPr>
          <a:xfrm>
            <a:off x="4526398" y="1643528"/>
            <a:ext cx="526954" cy="207338"/>
          </a:xfrm>
          <a:custGeom>
            <a:avLst/>
            <a:gdLst>
              <a:gd name="connsiteX0" fmla="*/ 0 w 526954"/>
              <a:gd name="connsiteY0" fmla="*/ 18199 h 207338"/>
              <a:gd name="connsiteX1" fmla="*/ 391838 w 526954"/>
              <a:gd name="connsiteY1" fmla="*/ 18199 h 207338"/>
              <a:gd name="connsiteX2" fmla="*/ 526954 w 526954"/>
              <a:gd name="connsiteY2" fmla="*/ 207338 h 207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26954" h="207338">
                <a:moveTo>
                  <a:pt x="0" y="18199"/>
                </a:moveTo>
                <a:cubicBezTo>
                  <a:pt x="152006" y="2437"/>
                  <a:pt x="304012" y="-13324"/>
                  <a:pt x="391838" y="18199"/>
                </a:cubicBezTo>
                <a:cubicBezTo>
                  <a:pt x="479664" y="49722"/>
                  <a:pt x="526954" y="207338"/>
                  <a:pt x="526954" y="207338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9" name="Forma libre 38"/>
          <p:cNvSpPr/>
          <p:nvPr/>
        </p:nvSpPr>
        <p:spPr>
          <a:xfrm>
            <a:off x="4431817" y="1972456"/>
            <a:ext cx="540465" cy="432319"/>
          </a:xfrm>
          <a:custGeom>
            <a:avLst/>
            <a:gdLst>
              <a:gd name="connsiteX0" fmla="*/ 0 w 540465"/>
              <a:gd name="connsiteY0" fmla="*/ 432319 h 432319"/>
              <a:gd name="connsiteX1" fmla="*/ 351302 w 540465"/>
              <a:gd name="connsiteY1" fmla="*/ 243180 h 432319"/>
              <a:gd name="connsiteX2" fmla="*/ 540465 w 540465"/>
              <a:gd name="connsiteY2" fmla="*/ 0 h 432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0465" h="432319">
                <a:moveTo>
                  <a:pt x="0" y="432319"/>
                </a:moveTo>
                <a:cubicBezTo>
                  <a:pt x="130612" y="373776"/>
                  <a:pt x="261225" y="315233"/>
                  <a:pt x="351302" y="243180"/>
                </a:cubicBezTo>
                <a:cubicBezTo>
                  <a:pt x="441379" y="171127"/>
                  <a:pt x="540465" y="0"/>
                  <a:pt x="540465" y="0"/>
                </a:cubicBezTo>
              </a:path>
            </a:pathLst>
          </a:custGeom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391416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An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example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0" y="6240444"/>
            <a:ext cx="9144000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400" dirty="0" smtClean="0">
                <a:latin typeface="Arial Narrow"/>
                <a:cs typeface="Arial Narrow"/>
              </a:rPr>
              <a:t>You replicate the information in servers around the different world regions</a:t>
            </a:r>
            <a:endParaRPr lang="en-AU" sz="24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87" y="1094308"/>
            <a:ext cx="8907121" cy="4687959"/>
          </a:xfrm>
          <a:prstGeom prst="rect">
            <a:avLst/>
          </a:prstGeom>
        </p:spPr>
      </p:pic>
      <p:sp>
        <p:nvSpPr>
          <p:cNvPr id="3" name="Elipse 2"/>
          <p:cNvSpPr/>
          <p:nvPr/>
        </p:nvSpPr>
        <p:spPr>
          <a:xfrm>
            <a:off x="4030240" y="202649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0" name="Elipse 39"/>
          <p:cNvSpPr/>
          <p:nvPr/>
        </p:nvSpPr>
        <p:spPr>
          <a:xfrm>
            <a:off x="4138333" y="282902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1" name="Elipse 40"/>
          <p:cNvSpPr/>
          <p:nvPr/>
        </p:nvSpPr>
        <p:spPr>
          <a:xfrm>
            <a:off x="4747934" y="293331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2" name="Elipse 41"/>
          <p:cNvSpPr/>
          <p:nvPr/>
        </p:nvSpPr>
        <p:spPr>
          <a:xfrm>
            <a:off x="4848483" y="460641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3" name="Elipse 42"/>
          <p:cNvSpPr/>
          <p:nvPr/>
        </p:nvSpPr>
        <p:spPr>
          <a:xfrm>
            <a:off x="6081813" y="224051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4" name="Elipse 43"/>
          <p:cNvSpPr/>
          <p:nvPr/>
        </p:nvSpPr>
        <p:spPr>
          <a:xfrm>
            <a:off x="7950191" y="252373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5" name="Elipse 44"/>
          <p:cNvSpPr/>
          <p:nvPr/>
        </p:nvSpPr>
        <p:spPr>
          <a:xfrm>
            <a:off x="7562126" y="252373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6" name="Elipse 45"/>
          <p:cNvSpPr/>
          <p:nvPr/>
        </p:nvSpPr>
        <p:spPr>
          <a:xfrm>
            <a:off x="8254991" y="464694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7" name="Elipse 46"/>
          <p:cNvSpPr/>
          <p:nvPr/>
        </p:nvSpPr>
        <p:spPr>
          <a:xfrm>
            <a:off x="4354520" y="215945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8" name="Elipse 47"/>
          <p:cNvSpPr/>
          <p:nvPr/>
        </p:nvSpPr>
        <p:spPr>
          <a:xfrm>
            <a:off x="4435590" y="168281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9" name="Elipse 48"/>
          <p:cNvSpPr/>
          <p:nvPr/>
        </p:nvSpPr>
        <p:spPr>
          <a:xfrm>
            <a:off x="1700271" y="267827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0" name="Elipse 49"/>
          <p:cNvSpPr/>
          <p:nvPr/>
        </p:nvSpPr>
        <p:spPr>
          <a:xfrm>
            <a:off x="2703904" y="412219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1" name="Elipse 50"/>
          <p:cNvSpPr/>
          <p:nvPr/>
        </p:nvSpPr>
        <p:spPr>
          <a:xfrm>
            <a:off x="2072629" y="4882542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2" name="Elipse 51"/>
          <p:cNvSpPr/>
          <p:nvPr/>
        </p:nvSpPr>
        <p:spPr>
          <a:xfrm>
            <a:off x="2414192" y="468319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3" name="Elipse 52"/>
          <p:cNvSpPr/>
          <p:nvPr/>
        </p:nvSpPr>
        <p:spPr>
          <a:xfrm>
            <a:off x="1781341" y="4002254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4" name="Elipse 53"/>
          <p:cNvSpPr/>
          <p:nvPr/>
        </p:nvSpPr>
        <p:spPr>
          <a:xfrm>
            <a:off x="6286064" y="316463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5" name="Elipse 54"/>
          <p:cNvSpPr/>
          <p:nvPr/>
        </p:nvSpPr>
        <p:spPr>
          <a:xfrm>
            <a:off x="5219264" y="209783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6" name="Elipse 55"/>
          <p:cNvSpPr/>
          <p:nvPr/>
        </p:nvSpPr>
        <p:spPr>
          <a:xfrm>
            <a:off x="3916179" y="244267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7" name="Elipse 56"/>
          <p:cNvSpPr/>
          <p:nvPr/>
        </p:nvSpPr>
        <p:spPr>
          <a:xfrm>
            <a:off x="5300334" y="291008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8" name="Elipse 57"/>
          <p:cNvSpPr/>
          <p:nvPr/>
        </p:nvSpPr>
        <p:spPr>
          <a:xfrm>
            <a:off x="3676742" y="324734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9" name="Elipse 58"/>
          <p:cNvSpPr/>
          <p:nvPr/>
        </p:nvSpPr>
        <p:spPr>
          <a:xfrm>
            <a:off x="2333122" y="206702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0" name="Elipse 59"/>
          <p:cNvSpPr/>
          <p:nvPr/>
        </p:nvSpPr>
        <p:spPr>
          <a:xfrm>
            <a:off x="963099" y="194329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1" name="Elipse 60"/>
          <p:cNvSpPr/>
          <p:nvPr/>
        </p:nvSpPr>
        <p:spPr>
          <a:xfrm>
            <a:off x="1991559" y="246755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2" name="Elipse 61"/>
          <p:cNvSpPr/>
          <p:nvPr/>
        </p:nvSpPr>
        <p:spPr>
          <a:xfrm>
            <a:off x="7178452" y="289278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3" name="Elipse 62"/>
          <p:cNvSpPr/>
          <p:nvPr/>
        </p:nvSpPr>
        <p:spPr>
          <a:xfrm>
            <a:off x="855006" y="250808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4" name="Elipse 63"/>
          <p:cNvSpPr/>
          <p:nvPr/>
        </p:nvSpPr>
        <p:spPr>
          <a:xfrm>
            <a:off x="8231740" y="3921194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5" name="Elipse 64"/>
          <p:cNvSpPr/>
          <p:nvPr/>
        </p:nvSpPr>
        <p:spPr>
          <a:xfrm>
            <a:off x="1044169" y="295061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6" name="Elipse 65"/>
          <p:cNvSpPr/>
          <p:nvPr/>
        </p:nvSpPr>
        <p:spPr>
          <a:xfrm>
            <a:off x="1490053" y="332840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29" name="Conector recto 28"/>
          <p:cNvCxnSpPr>
            <a:stCxn id="59" idx="6"/>
            <a:endCxn id="48" idx="3"/>
          </p:cNvCxnSpPr>
          <p:nvPr/>
        </p:nvCxnSpPr>
        <p:spPr>
          <a:xfrm flipV="1">
            <a:off x="2414192" y="1752007"/>
            <a:ext cx="2033270" cy="35554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/>
          <p:cNvCxnSpPr>
            <a:stCxn id="49" idx="7"/>
            <a:endCxn id="61" idx="7"/>
          </p:cNvCxnSpPr>
          <p:nvPr/>
        </p:nvCxnSpPr>
        <p:spPr>
          <a:xfrm flipV="1">
            <a:off x="1769469" y="2479429"/>
            <a:ext cx="291288" cy="21071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/>
          <p:cNvCxnSpPr>
            <a:stCxn id="59" idx="3"/>
            <a:endCxn id="60" idx="7"/>
          </p:cNvCxnSpPr>
          <p:nvPr/>
        </p:nvCxnSpPr>
        <p:spPr>
          <a:xfrm flipH="1" flipV="1">
            <a:off x="1032297" y="1955167"/>
            <a:ext cx="1312697" cy="18104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>
            <a:stCxn id="63" idx="0"/>
            <a:endCxn id="61" idx="2"/>
          </p:cNvCxnSpPr>
          <p:nvPr/>
        </p:nvCxnSpPr>
        <p:spPr>
          <a:xfrm>
            <a:off x="895541" y="2508088"/>
            <a:ext cx="1096018" cy="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>
            <a:stCxn id="61" idx="7"/>
            <a:endCxn id="59" idx="4"/>
          </p:cNvCxnSpPr>
          <p:nvPr/>
        </p:nvCxnSpPr>
        <p:spPr>
          <a:xfrm flipV="1">
            <a:off x="2060757" y="2148086"/>
            <a:ext cx="312900" cy="331343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>
            <a:stCxn id="63" idx="7"/>
            <a:endCxn id="60" idx="5"/>
          </p:cNvCxnSpPr>
          <p:nvPr/>
        </p:nvCxnSpPr>
        <p:spPr>
          <a:xfrm flipV="1">
            <a:off x="924204" y="2012485"/>
            <a:ext cx="108093" cy="507474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>
            <a:stCxn id="65" idx="4"/>
            <a:endCxn id="49" idx="1"/>
          </p:cNvCxnSpPr>
          <p:nvPr/>
        </p:nvCxnSpPr>
        <p:spPr>
          <a:xfrm flipV="1">
            <a:off x="1084704" y="2690148"/>
            <a:ext cx="627439" cy="34152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>
            <a:stCxn id="65" idx="2"/>
            <a:endCxn id="63" idx="5"/>
          </p:cNvCxnSpPr>
          <p:nvPr/>
        </p:nvCxnSpPr>
        <p:spPr>
          <a:xfrm flipH="1" flipV="1">
            <a:off x="924204" y="2577277"/>
            <a:ext cx="119965" cy="41386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>
            <a:stCxn id="66" idx="2"/>
            <a:endCxn id="65" idx="5"/>
          </p:cNvCxnSpPr>
          <p:nvPr/>
        </p:nvCxnSpPr>
        <p:spPr>
          <a:xfrm flipH="1" flipV="1">
            <a:off x="1113367" y="3019804"/>
            <a:ext cx="376686" cy="349133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/>
          <p:cNvCxnSpPr>
            <a:stCxn id="3" idx="0"/>
            <a:endCxn id="48" idx="6"/>
          </p:cNvCxnSpPr>
          <p:nvPr/>
        </p:nvCxnSpPr>
        <p:spPr>
          <a:xfrm flipV="1">
            <a:off x="4070775" y="1723348"/>
            <a:ext cx="445885" cy="30314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/>
          <p:cNvCxnSpPr>
            <a:stCxn id="61" idx="3"/>
            <a:endCxn id="3" idx="4"/>
          </p:cNvCxnSpPr>
          <p:nvPr/>
        </p:nvCxnSpPr>
        <p:spPr>
          <a:xfrm flipV="1">
            <a:off x="2003431" y="2107556"/>
            <a:ext cx="2067344" cy="42919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/>
          <p:cNvCxnSpPr>
            <a:stCxn id="47" idx="5"/>
          </p:cNvCxnSpPr>
          <p:nvPr/>
        </p:nvCxnSpPr>
        <p:spPr>
          <a:xfrm flipV="1">
            <a:off x="4423718" y="1738515"/>
            <a:ext cx="23744" cy="49013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/>
          <p:cNvCxnSpPr>
            <a:stCxn id="3" idx="2"/>
            <a:endCxn id="47" idx="4"/>
          </p:cNvCxnSpPr>
          <p:nvPr/>
        </p:nvCxnSpPr>
        <p:spPr>
          <a:xfrm>
            <a:off x="4030240" y="2067026"/>
            <a:ext cx="364815" cy="17349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cto 100"/>
          <p:cNvCxnSpPr>
            <a:endCxn id="47" idx="5"/>
          </p:cNvCxnSpPr>
          <p:nvPr/>
        </p:nvCxnSpPr>
        <p:spPr>
          <a:xfrm flipV="1">
            <a:off x="3905552" y="2228645"/>
            <a:ext cx="518166" cy="25505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cto 101"/>
          <p:cNvCxnSpPr>
            <a:stCxn id="43" idx="2"/>
            <a:endCxn id="55" idx="5"/>
          </p:cNvCxnSpPr>
          <p:nvPr/>
        </p:nvCxnSpPr>
        <p:spPr>
          <a:xfrm flipH="1" flipV="1">
            <a:off x="5288462" y="2167025"/>
            <a:ext cx="793351" cy="11402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Conector recto 108"/>
          <p:cNvCxnSpPr>
            <a:stCxn id="48" idx="5"/>
            <a:endCxn id="55" idx="2"/>
          </p:cNvCxnSpPr>
          <p:nvPr/>
        </p:nvCxnSpPr>
        <p:spPr>
          <a:xfrm>
            <a:off x="4504788" y="1752007"/>
            <a:ext cx="714476" cy="38635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Conector recto 111"/>
          <p:cNvCxnSpPr>
            <a:stCxn id="47" idx="6"/>
            <a:endCxn id="55" idx="4"/>
          </p:cNvCxnSpPr>
          <p:nvPr/>
        </p:nvCxnSpPr>
        <p:spPr>
          <a:xfrm flipV="1">
            <a:off x="4435590" y="2178896"/>
            <a:ext cx="824209" cy="2109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Conector recto 114"/>
          <p:cNvCxnSpPr>
            <a:stCxn id="56" idx="3"/>
            <a:endCxn id="40" idx="0"/>
          </p:cNvCxnSpPr>
          <p:nvPr/>
        </p:nvCxnSpPr>
        <p:spPr>
          <a:xfrm>
            <a:off x="3928051" y="2511867"/>
            <a:ext cx="250817" cy="31715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Conector recto 115"/>
          <p:cNvCxnSpPr>
            <a:stCxn id="54" idx="1"/>
          </p:cNvCxnSpPr>
          <p:nvPr/>
        </p:nvCxnSpPr>
        <p:spPr>
          <a:xfrm flipH="1" flipV="1">
            <a:off x="6139993" y="2321576"/>
            <a:ext cx="157943" cy="85493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cto 116"/>
          <p:cNvCxnSpPr>
            <a:stCxn id="57" idx="7"/>
            <a:endCxn id="43" idx="3"/>
          </p:cNvCxnSpPr>
          <p:nvPr/>
        </p:nvCxnSpPr>
        <p:spPr>
          <a:xfrm flipV="1">
            <a:off x="5369532" y="2309705"/>
            <a:ext cx="724153" cy="61225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Conector recto 122"/>
          <p:cNvCxnSpPr>
            <a:stCxn id="40" idx="5"/>
            <a:endCxn id="41" idx="5"/>
          </p:cNvCxnSpPr>
          <p:nvPr/>
        </p:nvCxnSpPr>
        <p:spPr>
          <a:xfrm>
            <a:off x="4207531" y="2898214"/>
            <a:ext cx="609601" cy="10429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Conector recto 125"/>
          <p:cNvCxnSpPr>
            <a:stCxn id="58" idx="4"/>
            <a:endCxn id="41" idx="4"/>
          </p:cNvCxnSpPr>
          <p:nvPr/>
        </p:nvCxnSpPr>
        <p:spPr>
          <a:xfrm flipV="1">
            <a:off x="3717277" y="3014375"/>
            <a:ext cx="1071192" cy="314032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Conector recto 126"/>
          <p:cNvCxnSpPr>
            <a:stCxn id="47" idx="6"/>
            <a:endCxn id="57" idx="3"/>
          </p:cNvCxnSpPr>
          <p:nvPr/>
        </p:nvCxnSpPr>
        <p:spPr>
          <a:xfrm>
            <a:off x="4435590" y="2199986"/>
            <a:ext cx="876616" cy="77928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Conector recto 127"/>
          <p:cNvCxnSpPr>
            <a:stCxn id="41" idx="7"/>
            <a:endCxn id="57" idx="3"/>
          </p:cNvCxnSpPr>
          <p:nvPr/>
        </p:nvCxnSpPr>
        <p:spPr>
          <a:xfrm>
            <a:off x="4817132" y="2945186"/>
            <a:ext cx="495074" cy="3408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recto 134"/>
          <p:cNvCxnSpPr>
            <a:stCxn id="57" idx="6"/>
            <a:endCxn id="54" idx="5"/>
          </p:cNvCxnSpPr>
          <p:nvPr/>
        </p:nvCxnSpPr>
        <p:spPr>
          <a:xfrm>
            <a:off x="5381404" y="2950615"/>
            <a:ext cx="973858" cy="28321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Conector recto 137"/>
          <p:cNvCxnSpPr>
            <a:stCxn id="45" idx="5"/>
            <a:endCxn id="44" idx="6"/>
          </p:cNvCxnSpPr>
          <p:nvPr/>
        </p:nvCxnSpPr>
        <p:spPr>
          <a:xfrm flipV="1">
            <a:off x="7631324" y="2564268"/>
            <a:ext cx="399937" cy="2865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Conector recto 140"/>
          <p:cNvCxnSpPr>
            <a:stCxn id="62" idx="5"/>
            <a:endCxn id="44" idx="2"/>
          </p:cNvCxnSpPr>
          <p:nvPr/>
        </p:nvCxnSpPr>
        <p:spPr>
          <a:xfrm flipV="1">
            <a:off x="7247650" y="2564268"/>
            <a:ext cx="702541" cy="397706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Conector recto 143"/>
          <p:cNvCxnSpPr>
            <a:stCxn id="54" idx="6"/>
            <a:endCxn id="62" idx="5"/>
          </p:cNvCxnSpPr>
          <p:nvPr/>
        </p:nvCxnSpPr>
        <p:spPr>
          <a:xfrm flipV="1">
            <a:off x="6367134" y="2961974"/>
            <a:ext cx="880516" cy="243192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Conector recto 146"/>
          <p:cNvCxnSpPr>
            <a:stCxn id="62" idx="3"/>
            <a:endCxn id="45" idx="4"/>
          </p:cNvCxnSpPr>
          <p:nvPr/>
        </p:nvCxnSpPr>
        <p:spPr>
          <a:xfrm flipV="1">
            <a:off x="7190324" y="2604798"/>
            <a:ext cx="412337" cy="357176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Conector recto 149"/>
          <p:cNvCxnSpPr>
            <a:stCxn id="58" idx="5"/>
            <a:endCxn id="40" idx="6"/>
          </p:cNvCxnSpPr>
          <p:nvPr/>
        </p:nvCxnSpPr>
        <p:spPr>
          <a:xfrm flipV="1">
            <a:off x="3745940" y="2869555"/>
            <a:ext cx="473463" cy="44698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Conector recto 152"/>
          <p:cNvCxnSpPr>
            <a:endCxn id="53" idx="4"/>
          </p:cNvCxnSpPr>
          <p:nvPr/>
        </p:nvCxnSpPr>
        <p:spPr>
          <a:xfrm flipH="1" flipV="1">
            <a:off x="1821876" y="4083314"/>
            <a:ext cx="963098" cy="11993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Conector recto 153"/>
          <p:cNvCxnSpPr>
            <a:stCxn id="49" idx="3"/>
            <a:endCxn id="50" idx="7"/>
          </p:cNvCxnSpPr>
          <p:nvPr/>
        </p:nvCxnSpPr>
        <p:spPr>
          <a:xfrm>
            <a:off x="1712143" y="2747466"/>
            <a:ext cx="1060959" cy="138659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154"/>
          <p:cNvCxnSpPr>
            <a:stCxn id="66" idx="4"/>
            <a:endCxn id="53" idx="0"/>
          </p:cNvCxnSpPr>
          <p:nvPr/>
        </p:nvCxnSpPr>
        <p:spPr>
          <a:xfrm>
            <a:off x="1530588" y="3409467"/>
            <a:ext cx="291288" cy="59278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155"/>
          <p:cNvCxnSpPr>
            <a:stCxn id="52" idx="0"/>
          </p:cNvCxnSpPr>
          <p:nvPr/>
        </p:nvCxnSpPr>
        <p:spPr>
          <a:xfrm flipV="1">
            <a:off x="2454727" y="4203254"/>
            <a:ext cx="330247" cy="47994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Conector recto 156"/>
          <p:cNvCxnSpPr>
            <a:stCxn id="51" idx="3"/>
            <a:endCxn id="53" idx="4"/>
          </p:cNvCxnSpPr>
          <p:nvPr/>
        </p:nvCxnSpPr>
        <p:spPr>
          <a:xfrm flipH="1" flipV="1">
            <a:off x="1821876" y="4083314"/>
            <a:ext cx="262625" cy="86841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Conector recto 167"/>
          <p:cNvCxnSpPr>
            <a:stCxn id="51" idx="5"/>
            <a:endCxn id="52" idx="1"/>
          </p:cNvCxnSpPr>
          <p:nvPr/>
        </p:nvCxnSpPr>
        <p:spPr>
          <a:xfrm flipV="1">
            <a:off x="2141827" y="4695066"/>
            <a:ext cx="284237" cy="256665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Conector recto 170"/>
          <p:cNvCxnSpPr>
            <a:stCxn id="42" idx="1"/>
            <a:endCxn id="41" idx="3"/>
          </p:cNvCxnSpPr>
          <p:nvPr/>
        </p:nvCxnSpPr>
        <p:spPr>
          <a:xfrm flipH="1" flipV="1">
            <a:off x="4759806" y="3002504"/>
            <a:ext cx="100549" cy="161578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Conector recto 173"/>
          <p:cNvCxnSpPr>
            <a:stCxn id="64" idx="0"/>
            <a:endCxn id="44" idx="3"/>
          </p:cNvCxnSpPr>
          <p:nvPr/>
        </p:nvCxnSpPr>
        <p:spPr>
          <a:xfrm flipH="1" flipV="1">
            <a:off x="7962063" y="2592927"/>
            <a:ext cx="310212" cy="132826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Conector recto 177"/>
          <p:cNvCxnSpPr>
            <a:stCxn id="46" idx="4"/>
            <a:endCxn id="64" idx="7"/>
          </p:cNvCxnSpPr>
          <p:nvPr/>
        </p:nvCxnSpPr>
        <p:spPr>
          <a:xfrm flipV="1">
            <a:off x="8295526" y="3933065"/>
            <a:ext cx="5412" cy="79493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9711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An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example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87" y="1094308"/>
            <a:ext cx="8907121" cy="4687959"/>
          </a:xfrm>
          <a:prstGeom prst="rect">
            <a:avLst/>
          </a:prstGeom>
        </p:spPr>
      </p:pic>
      <p:sp>
        <p:nvSpPr>
          <p:cNvPr id="3" name="Elipse 2"/>
          <p:cNvSpPr/>
          <p:nvPr/>
        </p:nvSpPr>
        <p:spPr>
          <a:xfrm>
            <a:off x="4030240" y="202649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0" name="Elipse 39"/>
          <p:cNvSpPr/>
          <p:nvPr/>
        </p:nvSpPr>
        <p:spPr>
          <a:xfrm>
            <a:off x="4138333" y="282902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1" name="Elipse 40"/>
          <p:cNvSpPr/>
          <p:nvPr/>
        </p:nvSpPr>
        <p:spPr>
          <a:xfrm>
            <a:off x="4747934" y="293331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2" name="Elipse 41"/>
          <p:cNvSpPr/>
          <p:nvPr/>
        </p:nvSpPr>
        <p:spPr>
          <a:xfrm>
            <a:off x="4848483" y="460641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3" name="Elipse 42"/>
          <p:cNvSpPr/>
          <p:nvPr/>
        </p:nvSpPr>
        <p:spPr>
          <a:xfrm>
            <a:off x="6081813" y="224051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4" name="Elipse 43"/>
          <p:cNvSpPr/>
          <p:nvPr/>
        </p:nvSpPr>
        <p:spPr>
          <a:xfrm>
            <a:off x="7950191" y="252373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5" name="Elipse 44"/>
          <p:cNvSpPr/>
          <p:nvPr/>
        </p:nvSpPr>
        <p:spPr>
          <a:xfrm>
            <a:off x="7562126" y="252373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6" name="Elipse 45"/>
          <p:cNvSpPr/>
          <p:nvPr/>
        </p:nvSpPr>
        <p:spPr>
          <a:xfrm>
            <a:off x="8254991" y="464694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7" name="Elipse 46"/>
          <p:cNvSpPr/>
          <p:nvPr/>
        </p:nvSpPr>
        <p:spPr>
          <a:xfrm>
            <a:off x="4354520" y="215945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8" name="Elipse 47"/>
          <p:cNvSpPr/>
          <p:nvPr/>
        </p:nvSpPr>
        <p:spPr>
          <a:xfrm>
            <a:off x="4435590" y="168281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9" name="Elipse 48"/>
          <p:cNvSpPr/>
          <p:nvPr/>
        </p:nvSpPr>
        <p:spPr>
          <a:xfrm>
            <a:off x="1700271" y="267827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0" name="Elipse 49"/>
          <p:cNvSpPr/>
          <p:nvPr/>
        </p:nvSpPr>
        <p:spPr>
          <a:xfrm>
            <a:off x="2703904" y="412219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1" name="Elipse 50"/>
          <p:cNvSpPr/>
          <p:nvPr/>
        </p:nvSpPr>
        <p:spPr>
          <a:xfrm>
            <a:off x="2072629" y="4882542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2" name="Elipse 51"/>
          <p:cNvSpPr/>
          <p:nvPr/>
        </p:nvSpPr>
        <p:spPr>
          <a:xfrm>
            <a:off x="2414192" y="468319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3" name="Elipse 52"/>
          <p:cNvSpPr/>
          <p:nvPr/>
        </p:nvSpPr>
        <p:spPr>
          <a:xfrm>
            <a:off x="1781341" y="4002254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4" name="Elipse 53"/>
          <p:cNvSpPr/>
          <p:nvPr/>
        </p:nvSpPr>
        <p:spPr>
          <a:xfrm>
            <a:off x="6286064" y="316463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5" name="Elipse 54"/>
          <p:cNvSpPr/>
          <p:nvPr/>
        </p:nvSpPr>
        <p:spPr>
          <a:xfrm>
            <a:off x="5219264" y="209783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6" name="Elipse 55"/>
          <p:cNvSpPr/>
          <p:nvPr/>
        </p:nvSpPr>
        <p:spPr>
          <a:xfrm>
            <a:off x="3916179" y="244267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7" name="Elipse 56"/>
          <p:cNvSpPr/>
          <p:nvPr/>
        </p:nvSpPr>
        <p:spPr>
          <a:xfrm>
            <a:off x="5300334" y="291008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8" name="Elipse 57"/>
          <p:cNvSpPr/>
          <p:nvPr/>
        </p:nvSpPr>
        <p:spPr>
          <a:xfrm>
            <a:off x="3676742" y="324734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9" name="Elipse 58"/>
          <p:cNvSpPr/>
          <p:nvPr/>
        </p:nvSpPr>
        <p:spPr>
          <a:xfrm>
            <a:off x="2333122" y="206702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0" name="Elipse 59"/>
          <p:cNvSpPr/>
          <p:nvPr/>
        </p:nvSpPr>
        <p:spPr>
          <a:xfrm>
            <a:off x="963099" y="194329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1" name="Elipse 60"/>
          <p:cNvSpPr/>
          <p:nvPr/>
        </p:nvSpPr>
        <p:spPr>
          <a:xfrm>
            <a:off x="1991559" y="246755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2" name="Elipse 61"/>
          <p:cNvSpPr/>
          <p:nvPr/>
        </p:nvSpPr>
        <p:spPr>
          <a:xfrm>
            <a:off x="7178452" y="289278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3" name="Elipse 62"/>
          <p:cNvSpPr/>
          <p:nvPr/>
        </p:nvSpPr>
        <p:spPr>
          <a:xfrm>
            <a:off x="855006" y="250808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4" name="Elipse 63"/>
          <p:cNvSpPr/>
          <p:nvPr/>
        </p:nvSpPr>
        <p:spPr>
          <a:xfrm>
            <a:off x="8231740" y="3921194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5" name="Elipse 64"/>
          <p:cNvSpPr/>
          <p:nvPr/>
        </p:nvSpPr>
        <p:spPr>
          <a:xfrm>
            <a:off x="1044169" y="295061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6" name="Elipse 65"/>
          <p:cNvSpPr/>
          <p:nvPr/>
        </p:nvSpPr>
        <p:spPr>
          <a:xfrm>
            <a:off x="1490053" y="332840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29" name="Conector recto 28"/>
          <p:cNvCxnSpPr>
            <a:stCxn id="59" idx="6"/>
            <a:endCxn id="48" idx="3"/>
          </p:cNvCxnSpPr>
          <p:nvPr/>
        </p:nvCxnSpPr>
        <p:spPr>
          <a:xfrm flipV="1">
            <a:off x="2414192" y="1752007"/>
            <a:ext cx="2033270" cy="35554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/>
          <p:cNvCxnSpPr>
            <a:stCxn id="49" idx="7"/>
            <a:endCxn id="61" idx="7"/>
          </p:cNvCxnSpPr>
          <p:nvPr/>
        </p:nvCxnSpPr>
        <p:spPr>
          <a:xfrm flipV="1">
            <a:off x="1769469" y="2479429"/>
            <a:ext cx="291288" cy="21071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/>
          <p:cNvCxnSpPr>
            <a:stCxn id="59" idx="3"/>
            <a:endCxn id="60" idx="7"/>
          </p:cNvCxnSpPr>
          <p:nvPr/>
        </p:nvCxnSpPr>
        <p:spPr>
          <a:xfrm flipH="1" flipV="1">
            <a:off x="1032297" y="1955167"/>
            <a:ext cx="1312697" cy="18104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>
            <a:stCxn id="63" idx="0"/>
            <a:endCxn id="61" idx="2"/>
          </p:cNvCxnSpPr>
          <p:nvPr/>
        </p:nvCxnSpPr>
        <p:spPr>
          <a:xfrm>
            <a:off x="895541" y="2508088"/>
            <a:ext cx="1096018" cy="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>
            <a:stCxn id="61" idx="7"/>
            <a:endCxn id="59" idx="4"/>
          </p:cNvCxnSpPr>
          <p:nvPr/>
        </p:nvCxnSpPr>
        <p:spPr>
          <a:xfrm flipV="1">
            <a:off x="2060757" y="2148086"/>
            <a:ext cx="312900" cy="331343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>
            <a:stCxn id="63" idx="7"/>
            <a:endCxn id="60" idx="5"/>
          </p:cNvCxnSpPr>
          <p:nvPr/>
        </p:nvCxnSpPr>
        <p:spPr>
          <a:xfrm flipV="1">
            <a:off x="924204" y="2012485"/>
            <a:ext cx="108093" cy="507474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>
            <a:stCxn id="65" idx="4"/>
            <a:endCxn id="49" idx="1"/>
          </p:cNvCxnSpPr>
          <p:nvPr/>
        </p:nvCxnSpPr>
        <p:spPr>
          <a:xfrm flipV="1">
            <a:off x="1084704" y="2690148"/>
            <a:ext cx="627439" cy="34152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>
            <a:stCxn id="65" idx="2"/>
            <a:endCxn id="63" idx="5"/>
          </p:cNvCxnSpPr>
          <p:nvPr/>
        </p:nvCxnSpPr>
        <p:spPr>
          <a:xfrm flipH="1" flipV="1">
            <a:off x="924204" y="2577277"/>
            <a:ext cx="119965" cy="41386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>
            <a:stCxn id="66" idx="2"/>
            <a:endCxn id="65" idx="5"/>
          </p:cNvCxnSpPr>
          <p:nvPr/>
        </p:nvCxnSpPr>
        <p:spPr>
          <a:xfrm flipH="1" flipV="1">
            <a:off x="1113367" y="3019804"/>
            <a:ext cx="376686" cy="349133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/>
          <p:cNvCxnSpPr>
            <a:stCxn id="3" idx="0"/>
            <a:endCxn id="48" idx="6"/>
          </p:cNvCxnSpPr>
          <p:nvPr/>
        </p:nvCxnSpPr>
        <p:spPr>
          <a:xfrm flipV="1">
            <a:off x="4070775" y="1723348"/>
            <a:ext cx="445885" cy="30314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/>
          <p:cNvCxnSpPr>
            <a:stCxn id="61" idx="3"/>
            <a:endCxn id="3" idx="4"/>
          </p:cNvCxnSpPr>
          <p:nvPr/>
        </p:nvCxnSpPr>
        <p:spPr>
          <a:xfrm flipV="1">
            <a:off x="2003431" y="2107556"/>
            <a:ext cx="2067344" cy="42919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/>
          <p:cNvCxnSpPr>
            <a:stCxn id="47" idx="5"/>
          </p:cNvCxnSpPr>
          <p:nvPr/>
        </p:nvCxnSpPr>
        <p:spPr>
          <a:xfrm flipV="1">
            <a:off x="4423718" y="1738515"/>
            <a:ext cx="23744" cy="49013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/>
          <p:cNvCxnSpPr>
            <a:stCxn id="3" idx="2"/>
            <a:endCxn id="47" idx="4"/>
          </p:cNvCxnSpPr>
          <p:nvPr/>
        </p:nvCxnSpPr>
        <p:spPr>
          <a:xfrm>
            <a:off x="4030240" y="2067026"/>
            <a:ext cx="364815" cy="17349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cto 100"/>
          <p:cNvCxnSpPr>
            <a:endCxn id="47" idx="5"/>
          </p:cNvCxnSpPr>
          <p:nvPr/>
        </p:nvCxnSpPr>
        <p:spPr>
          <a:xfrm flipV="1">
            <a:off x="3905552" y="2228645"/>
            <a:ext cx="518166" cy="25505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cto 101"/>
          <p:cNvCxnSpPr>
            <a:stCxn id="43" idx="2"/>
            <a:endCxn id="55" idx="5"/>
          </p:cNvCxnSpPr>
          <p:nvPr/>
        </p:nvCxnSpPr>
        <p:spPr>
          <a:xfrm flipH="1" flipV="1">
            <a:off x="5288462" y="2167025"/>
            <a:ext cx="793351" cy="11402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Conector recto 108"/>
          <p:cNvCxnSpPr>
            <a:stCxn id="48" idx="5"/>
            <a:endCxn id="55" idx="2"/>
          </p:cNvCxnSpPr>
          <p:nvPr/>
        </p:nvCxnSpPr>
        <p:spPr>
          <a:xfrm>
            <a:off x="4504788" y="1752007"/>
            <a:ext cx="714476" cy="38635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Conector recto 111"/>
          <p:cNvCxnSpPr>
            <a:stCxn id="47" idx="6"/>
            <a:endCxn id="55" idx="4"/>
          </p:cNvCxnSpPr>
          <p:nvPr/>
        </p:nvCxnSpPr>
        <p:spPr>
          <a:xfrm flipV="1">
            <a:off x="4435590" y="2178896"/>
            <a:ext cx="824209" cy="2109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Conector recto 114"/>
          <p:cNvCxnSpPr>
            <a:stCxn id="56" idx="3"/>
            <a:endCxn id="40" idx="0"/>
          </p:cNvCxnSpPr>
          <p:nvPr/>
        </p:nvCxnSpPr>
        <p:spPr>
          <a:xfrm>
            <a:off x="3928051" y="2511867"/>
            <a:ext cx="250817" cy="31715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Conector recto 115"/>
          <p:cNvCxnSpPr>
            <a:stCxn id="54" idx="1"/>
          </p:cNvCxnSpPr>
          <p:nvPr/>
        </p:nvCxnSpPr>
        <p:spPr>
          <a:xfrm flipH="1" flipV="1">
            <a:off x="6139993" y="2321576"/>
            <a:ext cx="157943" cy="85493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cto 116"/>
          <p:cNvCxnSpPr>
            <a:stCxn id="57" idx="7"/>
            <a:endCxn id="43" idx="3"/>
          </p:cNvCxnSpPr>
          <p:nvPr/>
        </p:nvCxnSpPr>
        <p:spPr>
          <a:xfrm flipV="1">
            <a:off x="5369532" y="2309705"/>
            <a:ext cx="724153" cy="61225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Conector recto 122"/>
          <p:cNvCxnSpPr>
            <a:stCxn id="40" idx="5"/>
            <a:endCxn id="41" idx="5"/>
          </p:cNvCxnSpPr>
          <p:nvPr/>
        </p:nvCxnSpPr>
        <p:spPr>
          <a:xfrm>
            <a:off x="4207531" y="2898214"/>
            <a:ext cx="609601" cy="10429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Conector recto 125"/>
          <p:cNvCxnSpPr>
            <a:stCxn id="58" idx="4"/>
            <a:endCxn id="41" idx="4"/>
          </p:cNvCxnSpPr>
          <p:nvPr/>
        </p:nvCxnSpPr>
        <p:spPr>
          <a:xfrm flipV="1">
            <a:off x="3717277" y="3014375"/>
            <a:ext cx="1071192" cy="314032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Conector recto 126"/>
          <p:cNvCxnSpPr>
            <a:stCxn id="47" idx="6"/>
            <a:endCxn id="57" idx="3"/>
          </p:cNvCxnSpPr>
          <p:nvPr/>
        </p:nvCxnSpPr>
        <p:spPr>
          <a:xfrm>
            <a:off x="4435590" y="2199986"/>
            <a:ext cx="876616" cy="77928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Conector recto 127"/>
          <p:cNvCxnSpPr>
            <a:stCxn id="41" idx="7"/>
            <a:endCxn id="57" idx="3"/>
          </p:cNvCxnSpPr>
          <p:nvPr/>
        </p:nvCxnSpPr>
        <p:spPr>
          <a:xfrm>
            <a:off x="4817132" y="2945186"/>
            <a:ext cx="495074" cy="3408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recto 134"/>
          <p:cNvCxnSpPr>
            <a:stCxn id="57" idx="6"/>
            <a:endCxn id="54" idx="5"/>
          </p:cNvCxnSpPr>
          <p:nvPr/>
        </p:nvCxnSpPr>
        <p:spPr>
          <a:xfrm>
            <a:off x="5381404" y="2950615"/>
            <a:ext cx="973858" cy="28321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Conector recto 137"/>
          <p:cNvCxnSpPr>
            <a:stCxn id="45" idx="5"/>
            <a:endCxn id="44" idx="6"/>
          </p:cNvCxnSpPr>
          <p:nvPr/>
        </p:nvCxnSpPr>
        <p:spPr>
          <a:xfrm flipV="1">
            <a:off x="7631324" y="2564268"/>
            <a:ext cx="399937" cy="2865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Conector recto 140"/>
          <p:cNvCxnSpPr>
            <a:stCxn id="62" idx="5"/>
            <a:endCxn id="44" idx="2"/>
          </p:cNvCxnSpPr>
          <p:nvPr/>
        </p:nvCxnSpPr>
        <p:spPr>
          <a:xfrm flipV="1">
            <a:off x="7247650" y="2564268"/>
            <a:ext cx="702541" cy="397706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Conector recto 143"/>
          <p:cNvCxnSpPr>
            <a:stCxn id="54" idx="6"/>
            <a:endCxn id="62" idx="5"/>
          </p:cNvCxnSpPr>
          <p:nvPr/>
        </p:nvCxnSpPr>
        <p:spPr>
          <a:xfrm flipV="1">
            <a:off x="6367134" y="2961974"/>
            <a:ext cx="880516" cy="243192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Conector recto 146"/>
          <p:cNvCxnSpPr>
            <a:stCxn id="62" idx="3"/>
            <a:endCxn id="45" idx="4"/>
          </p:cNvCxnSpPr>
          <p:nvPr/>
        </p:nvCxnSpPr>
        <p:spPr>
          <a:xfrm flipV="1">
            <a:off x="7190324" y="2604798"/>
            <a:ext cx="412337" cy="357176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Conector recto 149"/>
          <p:cNvCxnSpPr>
            <a:stCxn id="58" idx="5"/>
            <a:endCxn id="40" idx="6"/>
          </p:cNvCxnSpPr>
          <p:nvPr/>
        </p:nvCxnSpPr>
        <p:spPr>
          <a:xfrm flipV="1">
            <a:off x="3745940" y="2869555"/>
            <a:ext cx="473463" cy="44698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Conector recto 152"/>
          <p:cNvCxnSpPr>
            <a:endCxn id="53" idx="4"/>
          </p:cNvCxnSpPr>
          <p:nvPr/>
        </p:nvCxnSpPr>
        <p:spPr>
          <a:xfrm flipH="1" flipV="1">
            <a:off x="1821876" y="4083314"/>
            <a:ext cx="963098" cy="11993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Conector recto 153"/>
          <p:cNvCxnSpPr>
            <a:stCxn id="49" idx="3"/>
            <a:endCxn id="50" idx="7"/>
          </p:cNvCxnSpPr>
          <p:nvPr/>
        </p:nvCxnSpPr>
        <p:spPr>
          <a:xfrm>
            <a:off x="1712143" y="2747466"/>
            <a:ext cx="1060959" cy="138659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154"/>
          <p:cNvCxnSpPr>
            <a:stCxn id="66" idx="4"/>
            <a:endCxn id="53" idx="0"/>
          </p:cNvCxnSpPr>
          <p:nvPr/>
        </p:nvCxnSpPr>
        <p:spPr>
          <a:xfrm>
            <a:off x="1530588" y="3409467"/>
            <a:ext cx="291288" cy="59278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155"/>
          <p:cNvCxnSpPr>
            <a:stCxn id="52" idx="0"/>
          </p:cNvCxnSpPr>
          <p:nvPr/>
        </p:nvCxnSpPr>
        <p:spPr>
          <a:xfrm flipV="1">
            <a:off x="2454727" y="4203254"/>
            <a:ext cx="330247" cy="47994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Conector recto 156"/>
          <p:cNvCxnSpPr>
            <a:stCxn id="51" idx="3"/>
            <a:endCxn id="53" idx="4"/>
          </p:cNvCxnSpPr>
          <p:nvPr/>
        </p:nvCxnSpPr>
        <p:spPr>
          <a:xfrm flipH="1" flipV="1">
            <a:off x="1821876" y="4083314"/>
            <a:ext cx="262625" cy="86841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Conector recto 167"/>
          <p:cNvCxnSpPr>
            <a:stCxn id="51" idx="5"/>
            <a:endCxn id="52" idx="1"/>
          </p:cNvCxnSpPr>
          <p:nvPr/>
        </p:nvCxnSpPr>
        <p:spPr>
          <a:xfrm flipV="1">
            <a:off x="2141827" y="4695066"/>
            <a:ext cx="284237" cy="256665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Conector recto 170"/>
          <p:cNvCxnSpPr>
            <a:stCxn id="42" idx="1"/>
            <a:endCxn id="41" idx="3"/>
          </p:cNvCxnSpPr>
          <p:nvPr/>
        </p:nvCxnSpPr>
        <p:spPr>
          <a:xfrm flipH="1" flipV="1">
            <a:off x="4759806" y="3002504"/>
            <a:ext cx="100549" cy="161578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Conector recto 173"/>
          <p:cNvCxnSpPr>
            <a:stCxn id="64" idx="0"/>
            <a:endCxn id="44" idx="3"/>
          </p:cNvCxnSpPr>
          <p:nvPr/>
        </p:nvCxnSpPr>
        <p:spPr>
          <a:xfrm flipH="1" flipV="1">
            <a:off x="7962063" y="2592927"/>
            <a:ext cx="310212" cy="132826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Conector recto 177"/>
          <p:cNvCxnSpPr>
            <a:stCxn id="46" idx="4"/>
            <a:endCxn id="64" idx="7"/>
          </p:cNvCxnSpPr>
          <p:nvPr/>
        </p:nvCxnSpPr>
        <p:spPr>
          <a:xfrm flipV="1">
            <a:off x="8295526" y="3933065"/>
            <a:ext cx="5412" cy="79493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2" name="CuadroTexto 71"/>
          <p:cNvSpPr txBox="1"/>
          <p:nvPr/>
        </p:nvSpPr>
        <p:spPr>
          <a:xfrm>
            <a:off x="0" y="6240444"/>
            <a:ext cx="9144000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400" dirty="0" smtClean="0">
                <a:latin typeface="Arial Narrow"/>
                <a:cs typeface="Arial Narrow"/>
              </a:rPr>
              <a:t>How do you send the data to the servers?</a:t>
            </a:r>
            <a:endParaRPr lang="en-AU" sz="2400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592199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An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example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0" y="6240444"/>
            <a:ext cx="9144000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400" dirty="0" smtClean="0">
                <a:latin typeface="Arial Narrow"/>
                <a:cs typeface="Arial Narrow"/>
              </a:rPr>
              <a:t>How do you send the data to the servers?</a:t>
            </a:r>
            <a:endParaRPr lang="en-AU" sz="24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87" y="1101780"/>
            <a:ext cx="8907121" cy="4687959"/>
          </a:xfrm>
          <a:prstGeom prst="rect">
            <a:avLst/>
          </a:prstGeom>
        </p:spPr>
      </p:pic>
      <p:sp>
        <p:nvSpPr>
          <p:cNvPr id="3" name="Elipse 2"/>
          <p:cNvSpPr/>
          <p:nvPr/>
        </p:nvSpPr>
        <p:spPr>
          <a:xfrm>
            <a:off x="4030240" y="202649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0" name="Elipse 39"/>
          <p:cNvSpPr/>
          <p:nvPr/>
        </p:nvSpPr>
        <p:spPr>
          <a:xfrm>
            <a:off x="4138333" y="282902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1" name="Elipse 40"/>
          <p:cNvSpPr/>
          <p:nvPr/>
        </p:nvSpPr>
        <p:spPr>
          <a:xfrm>
            <a:off x="4747934" y="293331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2" name="Elipse 41"/>
          <p:cNvSpPr/>
          <p:nvPr/>
        </p:nvSpPr>
        <p:spPr>
          <a:xfrm>
            <a:off x="4848483" y="460641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3" name="Elipse 42"/>
          <p:cNvSpPr/>
          <p:nvPr/>
        </p:nvSpPr>
        <p:spPr>
          <a:xfrm>
            <a:off x="6081813" y="224051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4" name="Elipse 43"/>
          <p:cNvSpPr/>
          <p:nvPr/>
        </p:nvSpPr>
        <p:spPr>
          <a:xfrm>
            <a:off x="7950191" y="252373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5" name="Elipse 44"/>
          <p:cNvSpPr/>
          <p:nvPr/>
        </p:nvSpPr>
        <p:spPr>
          <a:xfrm>
            <a:off x="7562126" y="252373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6" name="Elipse 45"/>
          <p:cNvSpPr/>
          <p:nvPr/>
        </p:nvSpPr>
        <p:spPr>
          <a:xfrm>
            <a:off x="8254991" y="464694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7" name="Elipse 46"/>
          <p:cNvSpPr/>
          <p:nvPr/>
        </p:nvSpPr>
        <p:spPr>
          <a:xfrm>
            <a:off x="4354520" y="215945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8" name="Elipse 47"/>
          <p:cNvSpPr/>
          <p:nvPr/>
        </p:nvSpPr>
        <p:spPr>
          <a:xfrm>
            <a:off x="4435590" y="168281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9" name="Elipse 48"/>
          <p:cNvSpPr/>
          <p:nvPr/>
        </p:nvSpPr>
        <p:spPr>
          <a:xfrm>
            <a:off x="1700271" y="267827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0" name="Elipse 49"/>
          <p:cNvSpPr/>
          <p:nvPr/>
        </p:nvSpPr>
        <p:spPr>
          <a:xfrm>
            <a:off x="2703904" y="412219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1" name="Elipse 50"/>
          <p:cNvSpPr/>
          <p:nvPr/>
        </p:nvSpPr>
        <p:spPr>
          <a:xfrm>
            <a:off x="2072629" y="4882542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2" name="Elipse 51"/>
          <p:cNvSpPr/>
          <p:nvPr/>
        </p:nvSpPr>
        <p:spPr>
          <a:xfrm>
            <a:off x="2414192" y="468319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3" name="Elipse 52"/>
          <p:cNvSpPr/>
          <p:nvPr/>
        </p:nvSpPr>
        <p:spPr>
          <a:xfrm>
            <a:off x="1781341" y="4002254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4" name="Elipse 53"/>
          <p:cNvSpPr/>
          <p:nvPr/>
        </p:nvSpPr>
        <p:spPr>
          <a:xfrm>
            <a:off x="6286064" y="316463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5" name="Elipse 54"/>
          <p:cNvSpPr/>
          <p:nvPr/>
        </p:nvSpPr>
        <p:spPr>
          <a:xfrm>
            <a:off x="5219264" y="209783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6" name="Elipse 55"/>
          <p:cNvSpPr/>
          <p:nvPr/>
        </p:nvSpPr>
        <p:spPr>
          <a:xfrm>
            <a:off x="3916179" y="244267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7" name="Elipse 56"/>
          <p:cNvSpPr/>
          <p:nvPr/>
        </p:nvSpPr>
        <p:spPr>
          <a:xfrm>
            <a:off x="5300334" y="291008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8" name="Elipse 57"/>
          <p:cNvSpPr/>
          <p:nvPr/>
        </p:nvSpPr>
        <p:spPr>
          <a:xfrm>
            <a:off x="3676742" y="324734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9" name="Elipse 58"/>
          <p:cNvSpPr/>
          <p:nvPr/>
        </p:nvSpPr>
        <p:spPr>
          <a:xfrm>
            <a:off x="2333122" y="206702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0" name="Elipse 59"/>
          <p:cNvSpPr/>
          <p:nvPr/>
        </p:nvSpPr>
        <p:spPr>
          <a:xfrm>
            <a:off x="963099" y="194329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1" name="Elipse 60"/>
          <p:cNvSpPr/>
          <p:nvPr/>
        </p:nvSpPr>
        <p:spPr>
          <a:xfrm>
            <a:off x="1991559" y="246755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2" name="Elipse 61"/>
          <p:cNvSpPr/>
          <p:nvPr/>
        </p:nvSpPr>
        <p:spPr>
          <a:xfrm>
            <a:off x="7178452" y="289278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3" name="Elipse 62"/>
          <p:cNvSpPr/>
          <p:nvPr/>
        </p:nvSpPr>
        <p:spPr>
          <a:xfrm>
            <a:off x="855006" y="250808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4" name="Elipse 63"/>
          <p:cNvSpPr/>
          <p:nvPr/>
        </p:nvSpPr>
        <p:spPr>
          <a:xfrm>
            <a:off x="8231740" y="3921194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5" name="Elipse 64"/>
          <p:cNvSpPr/>
          <p:nvPr/>
        </p:nvSpPr>
        <p:spPr>
          <a:xfrm>
            <a:off x="1044169" y="295061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6" name="Elipse 65"/>
          <p:cNvSpPr/>
          <p:nvPr/>
        </p:nvSpPr>
        <p:spPr>
          <a:xfrm>
            <a:off x="1490053" y="332840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29" name="Conector recto 28"/>
          <p:cNvCxnSpPr>
            <a:stCxn id="59" idx="6"/>
            <a:endCxn id="48" idx="3"/>
          </p:cNvCxnSpPr>
          <p:nvPr/>
        </p:nvCxnSpPr>
        <p:spPr>
          <a:xfrm flipV="1">
            <a:off x="2414192" y="1752007"/>
            <a:ext cx="2033270" cy="35554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/>
          <p:cNvCxnSpPr>
            <a:stCxn id="49" idx="7"/>
            <a:endCxn id="61" idx="7"/>
          </p:cNvCxnSpPr>
          <p:nvPr/>
        </p:nvCxnSpPr>
        <p:spPr>
          <a:xfrm flipV="1">
            <a:off x="1769469" y="2479429"/>
            <a:ext cx="291288" cy="21071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/>
          <p:cNvCxnSpPr>
            <a:stCxn id="59" idx="3"/>
            <a:endCxn id="60" idx="7"/>
          </p:cNvCxnSpPr>
          <p:nvPr/>
        </p:nvCxnSpPr>
        <p:spPr>
          <a:xfrm flipH="1" flipV="1">
            <a:off x="1032297" y="1955167"/>
            <a:ext cx="1312697" cy="18104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>
            <a:stCxn id="63" idx="0"/>
            <a:endCxn id="61" idx="2"/>
          </p:cNvCxnSpPr>
          <p:nvPr/>
        </p:nvCxnSpPr>
        <p:spPr>
          <a:xfrm>
            <a:off x="895541" y="2508088"/>
            <a:ext cx="1096018" cy="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>
            <a:stCxn id="61" idx="7"/>
            <a:endCxn id="59" idx="4"/>
          </p:cNvCxnSpPr>
          <p:nvPr/>
        </p:nvCxnSpPr>
        <p:spPr>
          <a:xfrm flipV="1">
            <a:off x="2060757" y="2148086"/>
            <a:ext cx="312900" cy="331343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>
            <a:stCxn id="63" idx="7"/>
            <a:endCxn id="60" idx="5"/>
          </p:cNvCxnSpPr>
          <p:nvPr/>
        </p:nvCxnSpPr>
        <p:spPr>
          <a:xfrm flipV="1">
            <a:off x="924204" y="2012485"/>
            <a:ext cx="108093" cy="507474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>
            <a:stCxn id="65" idx="4"/>
            <a:endCxn id="49" idx="1"/>
          </p:cNvCxnSpPr>
          <p:nvPr/>
        </p:nvCxnSpPr>
        <p:spPr>
          <a:xfrm flipV="1">
            <a:off x="1084704" y="2690148"/>
            <a:ext cx="627439" cy="34152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>
            <a:stCxn id="65" idx="2"/>
            <a:endCxn id="63" idx="5"/>
          </p:cNvCxnSpPr>
          <p:nvPr/>
        </p:nvCxnSpPr>
        <p:spPr>
          <a:xfrm flipH="1" flipV="1">
            <a:off x="924204" y="2577277"/>
            <a:ext cx="119965" cy="41386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>
            <a:stCxn id="66" idx="2"/>
            <a:endCxn id="65" idx="5"/>
          </p:cNvCxnSpPr>
          <p:nvPr/>
        </p:nvCxnSpPr>
        <p:spPr>
          <a:xfrm flipH="1" flipV="1">
            <a:off x="1113367" y="3019804"/>
            <a:ext cx="376686" cy="349133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/>
          <p:cNvCxnSpPr>
            <a:stCxn id="3" idx="0"/>
            <a:endCxn id="48" idx="6"/>
          </p:cNvCxnSpPr>
          <p:nvPr/>
        </p:nvCxnSpPr>
        <p:spPr>
          <a:xfrm flipV="1">
            <a:off x="4070775" y="1723348"/>
            <a:ext cx="445885" cy="30314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/>
          <p:cNvCxnSpPr>
            <a:stCxn id="61" idx="3"/>
            <a:endCxn id="3" idx="4"/>
          </p:cNvCxnSpPr>
          <p:nvPr/>
        </p:nvCxnSpPr>
        <p:spPr>
          <a:xfrm flipV="1">
            <a:off x="2003431" y="2107556"/>
            <a:ext cx="2067344" cy="42919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/>
          <p:cNvCxnSpPr>
            <a:stCxn id="47" idx="5"/>
          </p:cNvCxnSpPr>
          <p:nvPr/>
        </p:nvCxnSpPr>
        <p:spPr>
          <a:xfrm flipV="1">
            <a:off x="4423718" y="1738515"/>
            <a:ext cx="23744" cy="49013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/>
          <p:cNvCxnSpPr>
            <a:stCxn id="3" idx="2"/>
            <a:endCxn id="47" idx="4"/>
          </p:cNvCxnSpPr>
          <p:nvPr/>
        </p:nvCxnSpPr>
        <p:spPr>
          <a:xfrm>
            <a:off x="4030240" y="2067026"/>
            <a:ext cx="364815" cy="17349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cto 100"/>
          <p:cNvCxnSpPr>
            <a:endCxn id="47" idx="5"/>
          </p:cNvCxnSpPr>
          <p:nvPr/>
        </p:nvCxnSpPr>
        <p:spPr>
          <a:xfrm flipV="1">
            <a:off x="3905552" y="2228645"/>
            <a:ext cx="518166" cy="25505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cto 101"/>
          <p:cNvCxnSpPr>
            <a:stCxn id="43" idx="2"/>
            <a:endCxn id="55" idx="5"/>
          </p:cNvCxnSpPr>
          <p:nvPr/>
        </p:nvCxnSpPr>
        <p:spPr>
          <a:xfrm flipH="1" flipV="1">
            <a:off x="5288462" y="2167025"/>
            <a:ext cx="793351" cy="11402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Conector recto 108"/>
          <p:cNvCxnSpPr>
            <a:stCxn id="48" idx="5"/>
            <a:endCxn id="55" idx="2"/>
          </p:cNvCxnSpPr>
          <p:nvPr/>
        </p:nvCxnSpPr>
        <p:spPr>
          <a:xfrm>
            <a:off x="4504788" y="1752007"/>
            <a:ext cx="714476" cy="38635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Conector recto 111"/>
          <p:cNvCxnSpPr>
            <a:stCxn id="47" idx="6"/>
            <a:endCxn id="55" idx="4"/>
          </p:cNvCxnSpPr>
          <p:nvPr/>
        </p:nvCxnSpPr>
        <p:spPr>
          <a:xfrm flipV="1">
            <a:off x="4435590" y="2178896"/>
            <a:ext cx="824209" cy="2109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Conector recto 114"/>
          <p:cNvCxnSpPr>
            <a:stCxn id="56" idx="3"/>
            <a:endCxn id="40" idx="0"/>
          </p:cNvCxnSpPr>
          <p:nvPr/>
        </p:nvCxnSpPr>
        <p:spPr>
          <a:xfrm>
            <a:off x="3928051" y="2511867"/>
            <a:ext cx="250817" cy="31715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Conector recto 115"/>
          <p:cNvCxnSpPr>
            <a:stCxn id="54" idx="1"/>
          </p:cNvCxnSpPr>
          <p:nvPr/>
        </p:nvCxnSpPr>
        <p:spPr>
          <a:xfrm flipH="1" flipV="1">
            <a:off x="6139993" y="2321576"/>
            <a:ext cx="157943" cy="85493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cto 116"/>
          <p:cNvCxnSpPr>
            <a:stCxn id="57" idx="7"/>
            <a:endCxn id="43" idx="3"/>
          </p:cNvCxnSpPr>
          <p:nvPr/>
        </p:nvCxnSpPr>
        <p:spPr>
          <a:xfrm flipV="1">
            <a:off x="5369532" y="2309705"/>
            <a:ext cx="724153" cy="61225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Conector recto 122"/>
          <p:cNvCxnSpPr>
            <a:stCxn id="40" idx="5"/>
            <a:endCxn id="41" idx="5"/>
          </p:cNvCxnSpPr>
          <p:nvPr/>
        </p:nvCxnSpPr>
        <p:spPr>
          <a:xfrm>
            <a:off x="4207531" y="2898214"/>
            <a:ext cx="609601" cy="10429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Conector recto 125"/>
          <p:cNvCxnSpPr>
            <a:stCxn id="58" idx="4"/>
            <a:endCxn id="41" idx="4"/>
          </p:cNvCxnSpPr>
          <p:nvPr/>
        </p:nvCxnSpPr>
        <p:spPr>
          <a:xfrm flipV="1">
            <a:off x="3717277" y="3014375"/>
            <a:ext cx="1071192" cy="314032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Conector recto 126"/>
          <p:cNvCxnSpPr>
            <a:stCxn id="47" idx="6"/>
            <a:endCxn id="57" idx="3"/>
          </p:cNvCxnSpPr>
          <p:nvPr/>
        </p:nvCxnSpPr>
        <p:spPr>
          <a:xfrm>
            <a:off x="4435590" y="2199986"/>
            <a:ext cx="876616" cy="77928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Conector recto 127"/>
          <p:cNvCxnSpPr>
            <a:stCxn id="41" idx="7"/>
            <a:endCxn id="57" idx="3"/>
          </p:cNvCxnSpPr>
          <p:nvPr/>
        </p:nvCxnSpPr>
        <p:spPr>
          <a:xfrm>
            <a:off x="4817132" y="2945186"/>
            <a:ext cx="495074" cy="3408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recto 134"/>
          <p:cNvCxnSpPr>
            <a:stCxn id="57" idx="6"/>
            <a:endCxn id="54" idx="5"/>
          </p:cNvCxnSpPr>
          <p:nvPr/>
        </p:nvCxnSpPr>
        <p:spPr>
          <a:xfrm>
            <a:off x="5381404" y="2950615"/>
            <a:ext cx="973858" cy="28321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Conector recto 137"/>
          <p:cNvCxnSpPr>
            <a:stCxn id="45" idx="5"/>
            <a:endCxn id="44" idx="6"/>
          </p:cNvCxnSpPr>
          <p:nvPr/>
        </p:nvCxnSpPr>
        <p:spPr>
          <a:xfrm flipV="1">
            <a:off x="7631324" y="2564268"/>
            <a:ext cx="399937" cy="2865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Conector recto 140"/>
          <p:cNvCxnSpPr>
            <a:stCxn id="62" idx="5"/>
            <a:endCxn id="44" idx="2"/>
          </p:cNvCxnSpPr>
          <p:nvPr/>
        </p:nvCxnSpPr>
        <p:spPr>
          <a:xfrm flipV="1">
            <a:off x="7247650" y="2564268"/>
            <a:ext cx="702541" cy="397706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Conector recto 143"/>
          <p:cNvCxnSpPr>
            <a:stCxn id="54" idx="6"/>
            <a:endCxn id="62" idx="5"/>
          </p:cNvCxnSpPr>
          <p:nvPr/>
        </p:nvCxnSpPr>
        <p:spPr>
          <a:xfrm flipV="1">
            <a:off x="6367134" y="2961974"/>
            <a:ext cx="880516" cy="243192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Conector recto 146"/>
          <p:cNvCxnSpPr>
            <a:stCxn id="62" idx="3"/>
            <a:endCxn id="45" idx="4"/>
          </p:cNvCxnSpPr>
          <p:nvPr/>
        </p:nvCxnSpPr>
        <p:spPr>
          <a:xfrm flipV="1">
            <a:off x="7190324" y="2604798"/>
            <a:ext cx="412337" cy="357176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Conector recto 149"/>
          <p:cNvCxnSpPr>
            <a:stCxn id="58" idx="5"/>
            <a:endCxn id="40" idx="6"/>
          </p:cNvCxnSpPr>
          <p:nvPr/>
        </p:nvCxnSpPr>
        <p:spPr>
          <a:xfrm flipV="1">
            <a:off x="3745940" y="2869555"/>
            <a:ext cx="473463" cy="44698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Conector recto 152"/>
          <p:cNvCxnSpPr>
            <a:endCxn id="53" idx="4"/>
          </p:cNvCxnSpPr>
          <p:nvPr/>
        </p:nvCxnSpPr>
        <p:spPr>
          <a:xfrm flipH="1" flipV="1">
            <a:off x="1821876" y="4083314"/>
            <a:ext cx="963098" cy="11993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Conector recto 153"/>
          <p:cNvCxnSpPr>
            <a:stCxn id="49" idx="3"/>
            <a:endCxn id="50" idx="7"/>
          </p:cNvCxnSpPr>
          <p:nvPr/>
        </p:nvCxnSpPr>
        <p:spPr>
          <a:xfrm>
            <a:off x="1712143" y="2747466"/>
            <a:ext cx="1060959" cy="138659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154"/>
          <p:cNvCxnSpPr>
            <a:stCxn id="66" idx="4"/>
            <a:endCxn id="53" idx="0"/>
          </p:cNvCxnSpPr>
          <p:nvPr/>
        </p:nvCxnSpPr>
        <p:spPr>
          <a:xfrm>
            <a:off x="1530588" y="3409467"/>
            <a:ext cx="291288" cy="59278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155"/>
          <p:cNvCxnSpPr>
            <a:stCxn id="52" idx="0"/>
          </p:cNvCxnSpPr>
          <p:nvPr/>
        </p:nvCxnSpPr>
        <p:spPr>
          <a:xfrm flipV="1">
            <a:off x="2454727" y="4203254"/>
            <a:ext cx="330247" cy="47994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Conector recto 156"/>
          <p:cNvCxnSpPr>
            <a:stCxn id="51" idx="3"/>
            <a:endCxn id="53" idx="4"/>
          </p:cNvCxnSpPr>
          <p:nvPr/>
        </p:nvCxnSpPr>
        <p:spPr>
          <a:xfrm flipH="1" flipV="1">
            <a:off x="1821876" y="4083314"/>
            <a:ext cx="262625" cy="86841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Conector recto 167"/>
          <p:cNvCxnSpPr>
            <a:stCxn id="51" idx="5"/>
            <a:endCxn id="52" idx="1"/>
          </p:cNvCxnSpPr>
          <p:nvPr/>
        </p:nvCxnSpPr>
        <p:spPr>
          <a:xfrm flipV="1">
            <a:off x="2141827" y="4695066"/>
            <a:ext cx="284237" cy="256665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Conector recto 170"/>
          <p:cNvCxnSpPr>
            <a:stCxn id="42" idx="1"/>
            <a:endCxn id="41" idx="3"/>
          </p:cNvCxnSpPr>
          <p:nvPr/>
        </p:nvCxnSpPr>
        <p:spPr>
          <a:xfrm flipH="1" flipV="1">
            <a:off x="4759806" y="3002504"/>
            <a:ext cx="100549" cy="161578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Conector recto 173"/>
          <p:cNvCxnSpPr>
            <a:stCxn id="64" idx="0"/>
            <a:endCxn id="44" idx="3"/>
          </p:cNvCxnSpPr>
          <p:nvPr/>
        </p:nvCxnSpPr>
        <p:spPr>
          <a:xfrm flipH="1" flipV="1">
            <a:off x="7962063" y="2592927"/>
            <a:ext cx="310212" cy="132826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Conector recto 177"/>
          <p:cNvCxnSpPr>
            <a:stCxn id="46" idx="4"/>
            <a:endCxn id="64" idx="7"/>
          </p:cNvCxnSpPr>
          <p:nvPr/>
        </p:nvCxnSpPr>
        <p:spPr>
          <a:xfrm flipV="1">
            <a:off x="8295526" y="3933065"/>
            <a:ext cx="5412" cy="79493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/>
          <p:cNvCxnSpPr>
            <a:stCxn id="55" idx="2"/>
          </p:cNvCxnSpPr>
          <p:nvPr/>
        </p:nvCxnSpPr>
        <p:spPr>
          <a:xfrm flipH="1">
            <a:off x="4447463" y="2138366"/>
            <a:ext cx="771801" cy="9720"/>
          </a:xfrm>
          <a:prstGeom prst="line">
            <a:avLst/>
          </a:prstGeom>
          <a:ln w="9525" cmpd="sng">
            <a:solidFill>
              <a:schemeClr val="tx1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Conector recto 79"/>
          <p:cNvCxnSpPr>
            <a:stCxn id="55" idx="0"/>
          </p:cNvCxnSpPr>
          <p:nvPr/>
        </p:nvCxnSpPr>
        <p:spPr>
          <a:xfrm flipH="1" flipV="1">
            <a:off x="4516661" y="1682818"/>
            <a:ext cx="743138" cy="415018"/>
          </a:xfrm>
          <a:prstGeom prst="line">
            <a:avLst/>
          </a:prstGeom>
          <a:ln w="9525" cmpd="sng">
            <a:solidFill>
              <a:schemeClr val="tx1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4" name="Conector recto 93"/>
          <p:cNvCxnSpPr/>
          <p:nvPr/>
        </p:nvCxnSpPr>
        <p:spPr>
          <a:xfrm>
            <a:off x="5312206" y="2107556"/>
            <a:ext cx="781479" cy="111870"/>
          </a:xfrm>
          <a:prstGeom prst="line">
            <a:avLst/>
          </a:prstGeom>
          <a:ln w="9525" cmpd="sng">
            <a:solidFill>
              <a:schemeClr val="tx1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Forma libre 23"/>
          <p:cNvSpPr/>
          <p:nvPr/>
        </p:nvSpPr>
        <p:spPr>
          <a:xfrm>
            <a:off x="5308529" y="2177205"/>
            <a:ext cx="639094" cy="678405"/>
          </a:xfrm>
          <a:custGeom>
            <a:avLst/>
            <a:gdLst>
              <a:gd name="connsiteX0" fmla="*/ 0 w 639094"/>
              <a:gd name="connsiteY0" fmla="*/ 0 h 678405"/>
              <a:gd name="connsiteX1" fmla="*/ 638916 w 639094"/>
              <a:gd name="connsiteY1" fmla="*/ 126215 h 678405"/>
              <a:gd name="connsiteX2" fmla="*/ 70991 w 639094"/>
              <a:gd name="connsiteY2" fmla="*/ 678405 h 6784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39094" h="678405">
                <a:moveTo>
                  <a:pt x="0" y="0"/>
                </a:moveTo>
                <a:cubicBezTo>
                  <a:pt x="313542" y="6573"/>
                  <a:pt x="627084" y="13147"/>
                  <a:pt x="638916" y="126215"/>
                </a:cubicBezTo>
                <a:cubicBezTo>
                  <a:pt x="650748" y="239283"/>
                  <a:pt x="70991" y="678405"/>
                  <a:pt x="70991" y="678405"/>
                </a:cubicBezTo>
              </a:path>
            </a:pathLst>
          </a:custGeom>
          <a:ln w="9525" cmpd="sng">
            <a:solidFill>
              <a:srgbClr val="00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6" name="Forma libre 25"/>
          <p:cNvSpPr/>
          <p:nvPr/>
        </p:nvSpPr>
        <p:spPr>
          <a:xfrm>
            <a:off x="2445236" y="1601339"/>
            <a:ext cx="2823853" cy="465429"/>
          </a:xfrm>
          <a:custGeom>
            <a:avLst/>
            <a:gdLst>
              <a:gd name="connsiteX0" fmla="*/ 2823853 w 2823853"/>
              <a:gd name="connsiteY0" fmla="*/ 465429 h 465429"/>
              <a:gd name="connsiteX1" fmla="*/ 2035068 w 2823853"/>
              <a:gd name="connsiteY1" fmla="*/ 11 h 465429"/>
              <a:gd name="connsiteX2" fmla="*/ 0 w 2823853"/>
              <a:gd name="connsiteY2" fmla="*/ 449652 h 465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823853" h="465429">
                <a:moveTo>
                  <a:pt x="2823853" y="465429"/>
                </a:moveTo>
                <a:cubicBezTo>
                  <a:pt x="2664781" y="234034"/>
                  <a:pt x="2505710" y="2640"/>
                  <a:pt x="2035068" y="11"/>
                </a:cubicBezTo>
                <a:cubicBezTo>
                  <a:pt x="1564426" y="-2618"/>
                  <a:pt x="0" y="449652"/>
                  <a:pt x="0" y="449652"/>
                </a:cubicBezTo>
              </a:path>
            </a:pathLst>
          </a:custGeom>
          <a:ln w="9525" cmpd="sng">
            <a:solidFill>
              <a:srgbClr val="00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137398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An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example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0" y="6240444"/>
            <a:ext cx="9144000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400" dirty="0" smtClean="0">
                <a:latin typeface="Arial Narrow"/>
                <a:cs typeface="Arial Narrow"/>
              </a:rPr>
              <a:t>You calculate the minimum spanning tree</a:t>
            </a:r>
            <a:endParaRPr lang="en-AU" sz="24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087" y="1101780"/>
            <a:ext cx="8907121" cy="4687959"/>
          </a:xfrm>
          <a:prstGeom prst="rect">
            <a:avLst/>
          </a:prstGeom>
        </p:spPr>
      </p:pic>
      <p:sp>
        <p:nvSpPr>
          <p:cNvPr id="3" name="Elipse 2"/>
          <p:cNvSpPr/>
          <p:nvPr/>
        </p:nvSpPr>
        <p:spPr>
          <a:xfrm>
            <a:off x="4030240" y="202649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0" name="Elipse 39"/>
          <p:cNvSpPr/>
          <p:nvPr/>
        </p:nvSpPr>
        <p:spPr>
          <a:xfrm>
            <a:off x="4138333" y="282902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1" name="Elipse 40"/>
          <p:cNvSpPr/>
          <p:nvPr/>
        </p:nvSpPr>
        <p:spPr>
          <a:xfrm>
            <a:off x="4747934" y="293331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2" name="Elipse 41"/>
          <p:cNvSpPr/>
          <p:nvPr/>
        </p:nvSpPr>
        <p:spPr>
          <a:xfrm>
            <a:off x="4848483" y="460641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3" name="Elipse 42"/>
          <p:cNvSpPr/>
          <p:nvPr/>
        </p:nvSpPr>
        <p:spPr>
          <a:xfrm>
            <a:off x="6081813" y="224051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4" name="Elipse 43"/>
          <p:cNvSpPr/>
          <p:nvPr/>
        </p:nvSpPr>
        <p:spPr>
          <a:xfrm>
            <a:off x="7950191" y="252373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5" name="Elipse 44"/>
          <p:cNvSpPr/>
          <p:nvPr/>
        </p:nvSpPr>
        <p:spPr>
          <a:xfrm>
            <a:off x="7562126" y="252373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6" name="Elipse 45"/>
          <p:cNvSpPr/>
          <p:nvPr/>
        </p:nvSpPr>
        <p:spPr>
          <a:xfrm>
            <a:off x="8254991" y="464694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7" name="Elipse 46"/>
          <p:cNvSpPr/>
          <p:nvPr/>
        </p:nvSpPr>
        <p:spPr>
          <a:xfrm>
            <a:off x="4354520" y="215945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8" name="Elipse 47"/>
          <p:cNvSpPr/>
          <p:nvPr/>
        </p:nvSpPr>
        <p:spPr>
          <a:xfrm>
            <a:off x="4435590" y="168281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49" name="Elipse 48"/>
          <p:cNvSpPr/>
          <p:nvPr/>
        </p:nvSpPr>
        <p:spPr>
          <a:xfrm>
            <a:off x="1700271" y="267827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0" name="Elipse 49"/>
          <p:cNvSpPr/>
          <p:nvPr/>
        </p:nvSpPr>
        <p:spPr>
          <a:xfrm>
            <a:off x="2703904" y="4122193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1" name="Elipse 50"/>
          <p:cNvSpPr/>
          <p:nvPr/>
        </p:nvSpPr>
        <p:spPr>
          <a:xfrm>
            <a:off x="2072629" y="4882542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2" name="Elipse 51"/>
          <p:cNvSpPr/>
          <p:nvPr/>
        </p:nvSpPr>
        <p:spPr>
          <a:xfrm>
            <a:off x="2414192" y="468319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3" name="Elipse 52"/>
          <p:cNvSpPr/>
          <p:nvPr/>
        </p:nvSpPr>
        <p:spPr>
          <a:xfrm>
            <a:off x="1781341" y="4002254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4" name="Elipse 53"/>
          <p:cNvSpPr/>
          <p:nvPr/>
        </p:nvSpPr>
        <p:spPr>
          <a:xfrm>
            <a:off x="6286064" y="316463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5" name="Elipse 54"/>
          <p:cNvSpPr/>
          <p:nvPr/>
        </p:nvSpPr>
        <p:spPr>
          <a:xfrm>
            <a:off x="5219264" y="209783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6" name="Elipse 55"/>
          <p:cNvSpPr/>
          <p:nvPr/>
        </p:nvSpPr>
        <p:spPr>
          <a:xfrm>
            <a:off x="3916179" y="244267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7" name="Elipse 56"/>
          <p:cNvSpPr/>
          <p:nvPr/>
        </p:nvSpPr>
        <p:spPr>
          <a:xfrm>
            <a:off x="5300334" y="291008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8" name="Elipse 57"/>
          <p:cNvSpPr/>
          <p:nvPr/>
        </p:nvSpPr>
        <p:spPr>
          <a:xfrm>
            <a:off x="3676742" y="324734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9" name="Elipse 58"/>
          <p:cNvSpPr/>
          <p:nvPr/>
        </p:nvSpPr>
        <p:spPr>
          <a:xfrm>
            <a:off x="2333122" y="206702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0" name="Elipse 59"/>
          <p:cNvSpPr/>
          <p:nvPr/>
        </p:nvSpPr>
        <p:spPr>
          <a:xfrm>
            <a:off x="963099" y="1943296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1" name="Elipse 60"/>
          <p:cNvSpPr/>
          <p:nvPr/>
        </p:nvSpPr>
        <p:spPr>
          <a:xfrm>
            <a:off x="1991559" y="246755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2" name="Elipse 61"/>
          <p:cNvSpPr/>
          <p:nvPr/>
        </p:nvSpPr>
        <p:spPr>
          <a:xfrm>
            <a:off x="7178452" y="289278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3" name="Elipse 62"/>
          <p:cNvSpPr/>
          <p:nvPr/>
        </p:nvSpPr>
        <p:spPr>
          <a:xfrm>
            <a:off x="855006" y="2508088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4" name="Elipse 63"/>
          <p:cNvSpPr/>
          <p:nvPr/>
        </p:nvSpPr>
        <p:spPr>
          <a:xfrm>
            <a:off x="8231740" y="3921194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5" name="Elipse 64"/>
          <p:cNvSpPr/>
          <p:nvPr/>
        </p:nvSpPr>
        <p:spPr>
          <a:xfrm>
            <a:off x="1044169" y="2950615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6" name="Elipse 65"/>
          <p:cNvSpPr/>
          <p:nvPr/>
        </p:nvSpPr>
        <p:spPr>
          <a:xfrm>
            <a:off x="1490053" y="3328407"/>
            <a:ext cx="81070" cy="81060"/>
          </a:xfrm>
          <a:prstGeom prst="ellipse">
            <a:avLst/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29" name="Conector recto 28"/>
          <p:cNvCxnSpPr>
            <a:stCxn id="59" idx="6"/>
            <a:endCxn id="48" idx="3"/>
          </p:cNvCxnSpPr>
          <p:nvPr/>
        </p:nvCxnSpPr>
        <p:spPr>
          <a:xfrm flipV="1">
            <a:off x="2414192" y="1752007"/>
            <a:ext cx="2033270" cy="355549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66"/>
          <p:cNvCxnSpPr>
            <a:stCxn id="49" idx="7"/>
            <a:endCxn id="61" idx="7"/>
          </p:cNvCxnSpPr>
          <p:nvPr/>
        </p:nvCxnSpPr>
        <p:spPr>
          <a:xfrm flipV="1">
            <a:off x="1769469" y="2479429"/>
            <a:ext cx="291288" cy="210719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0" name="Conector recto 69"/>
          <p:cNvCxnSpPr>
            <a:stCxn id="59" idx="3"/>
            <a:endCxn id="60" idx="7"/>
          </p:cNvCxnSpPr>
          <p:nvPr/>
        </p:nvCxnSpPr>
        <p:spPr>
          <a:xfrm flipH="1" flipV="1">
            <a:off x="1032297" y="1955167"/>
            <a:ext cx="1312697" cy="181048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73"/>
          <p:cNvCxnSpPr>
            <a:stCxn id="63" idx="0"/>
            <a:endCxn id="61" idx="2"/>
          </p:cNvCxnSpPr>
          <p:nvPr/>
        </p:nvCxnSpPr>
        <p:spPr>
          <a:xfrm>
            <a:off x="895541" y="2508088"/>
            <a:ext cx="1096018" cy="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Conector recto 74"/>
          <p:cNvCxnSpPr>
            <a:stCxn id="61" idx="7"/>
            <a:endCxn id="59" idx="4"/>
          </p:cNvCxnSpPr>
          <p:nvPr/>
        </p:nvCxnSpPr>
        <p:spPr>
          <a:xfrm flipV="1">
            <a:off x="2060757" y="2148086"/>
            <a:ext cx="312900" cy="331343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Conector recto 75"/>
          <p:cNvCxnSpPr>
            <a:stCxn id="63" idx="7"/>
            <a:endCxn id="60" idx="5"/>
          </p:cNvCxnSpPr>
          <p:nvPr/>
        </p:nvCxnSpPr>
        <p:spPr>
          <a:xfrm flipV="1">
            <a:off x="924204" y="2012485"/>
            <a:ext cx="108093" cy="507474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Conector recto 76"/>
          <p:cNvCxnSpPr>
            <a:stCxn id="65" idx="4"/>
            <a:endCxn id="49" idx="1"/>
          </p:cNvCxnSpPr>
          <p:nvPr/>
        </p:nvCxnSpPr>
        <p:spPr>
          <a:xfrm flipV="1">
            <a:off x="1084704" y="2690148"/>
            <a:ext cx="627439" cy="341527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77"/>
          <p:cNvCxnSpPr>
            <a:stCxn id="65" idx="2"/>
            <a:endCxn id="63" idx="5"/>
          </p:cNvCxnSpPr>
          <p:nvPr/>
        </p:nvCxnSpPr>
        <p:spPr>
          <a:xfrm flipH="1" flipV="1">
            <a:off x="924204" y="2577277"/>
            <a:ext cx="119965" cy="413868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Conector recto 78"/>
          <p:cNvCxnSpPr>
            <a:stCxn id="66" idx="2"/>
            <a:endCxn id="65" idx="5"/>
          </p:cNvCxnSpPr>
          <p:nvPr/>
        </p:nvCxnSpPr>
        <p:spPr>
          <a:xfrm flipH="1" flipV="1">
            <a:off x="1113367" y="3019804"/>
            <a:ext cx="376686" cy="349133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92"/>
          <p:cNvCxnSpPr>
            <a:stCxn id="3" idx="0"/>
            <a:endCxn id="48" idx="6"/>
          </p:cNvCxnSpPr>
          <p:nvPr/>
        </p:nvCxnSpPr>
        <p:spPr>
          <a:xfrm flipV="1">
            <a:off x="4070775" y="1723348"/>
            <a:ext cx="445885" cy="30314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6" name="Conector recto 95"/>
          <p:cNvCxnSpPr>
            <a:stCxn id="61" idx="3"/>
            <a:endCxn id="3" idx="4"/>
          </p:cNvCxnSpPr>
          <p:nvPr/>
        </p:nvCxnSpPr>
        <p:spPr>
          <a:xfrm flipV="1">
            <a:off x="2003431" y="2107556"/>
            <a:ext cx="2067344" cy="42919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98"/>
          <p:cNvCxnSpPr>
            <a:stCxn id="47" idx="5"/>
          </p:cNvCxnSpPr>
          <p:nvPr/>
        </p:nvCxnSpPr>
        <p:spPr>
          <a:xfrm flipV="1">
            <a:off x="4423718" y="1738515"/>
            <a:ext cx="23744" cy="490130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0" name="Conector recto 99"/>
          <p:cNvCxnSpPr>
            <a:stCxn id="3" idx="2"/>
            <a:endCxn id="47" idx="4"/>
          </p:cNvCxnSpPr>
          <p:nvPr/>
        </p:nvCxnSpPr>
        <p:spPr>
          <a:xfrm>
            <a:off x="4030240" y="2067026"/>
            <a:ext cx="364815" cy="173490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cto 100"/>
          <p:cNvCxnSpPr>
            <a:endCxn id="47" idx="5"/>
          </p:cNvCxnSpPr>
          <p:nvPr/>
        </p:nvCxnSpPr>
        <p:spPr>
          <a:xfrm flipV="1">
            <a:off x="3905552" y="2228645"/>
            <a:ext cx="518166" cy="255051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9" name="Conector recto 108"/>
          <p:cNvCxnSpPr>
            <a:stCxn id="48" idx="5"/>
            <a:endCxn id="55" idx="2"/>
          </p:cNvCxnSpPr>
          <p:nvPr/>
        </p:nvCxnSpPr>
        <p:spPr>
          <a:xfrm>
            <a:off x="4504788" y="1752007"/>
            <a:ext cx="714476" cy="386359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Conector recto 111"/>
          <p:cNvCxnSpPr>
            <a:stCxn id="47" idx="6"/>
            <a:endCxn id="55" idx="4"/>
          </p:cNvCxnSpPr>
          <p:nvPr/>
        </p:nvCxnSpPr>
        <p:spPr>
          <a:xfrm flipV="1">
            <a:off x="4435590" y="2178896"/>
            <a:ext cx="824209" cy="2109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5" name="Conector recto 114"/>
          <p:cNvCxnSpPr>
            <a:stCxn id="56" idx="3"/>
            <a:endCxn id="40" idx="0"/>
          </p:cNvCxnSpPr>
          <p:nvPr/>
        </p:nvCxnSpPr>
        <p:spPr>
          <a:xfrm>
            <a:off x="3928051" y="2511867"/>
            <a:ext cx="250817" cy="317158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Conector recto 115"/>
          <p:cNvCxnSpPr>
            <a:stCxn id="54" idx="1"/>
          </p:cNvCxnSpPr>
          <p:nvPr/>
        </p:nvCxnSpPr>
        <p:spPr>
          <a:xfrm flipH="1" flipV="1">
            <a:off x="6139993" y="2321576"/>
            <a:ext cx="157943" cy="854931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cto 116"/>
          <p:cNvCxnSpPr>
            <a:stCxn id="57" idx="7"/>
            <a:endCxn id="43" idx="3"/>
          </p:cNvCxnSpPr>
          <p:nvPr/>
        </p:nvCxnSpPr>
        <p:spPr>
          <a:xfrm flipV="1">
            <a:off x="5369532" y="2309705"/>
            <a:ext cx="724153" cy="612251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Conector recto 122"/>
          <p:cNvCxnSpPr>
            <a:stCxn id="40" idx="5"/>
            <a:endCxn id="41" idx="5"/>
          </p:cNvCxnSpPr>
          <p:nvPr/>
        </p:nvCxnSpPr>
        <p:spPr>
          <a:xfrm>
            <a:off x="4207531" y="2898214"/>
            <a:ext cx="609601" cy="104290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Conector recto 125"/>
          <p:cNvCxnSpPr>
            <a:stCxn id="58" idx="4"/>
            <a:endCxn id="41" idx="4"/>
          </p:cNvCxnSpPr>
          <p:nvPr/>
        </p:nvCxnSpPr>
        <p:spPr>
          <a:xfrm flipV="1">
            <a:off x="3717277" y="3014375"/>
            <a:ext cx="1071192" cy="314032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7" name="Conector recto 126"/>
          <p:cNvCxnSpPr>
            <a:stCxn id="47" idx="6"/>
            <a:endCxn id="57" idx="3"/>
          </p:cNvCxnSpPr>
          <p:nvPr/>
        </p:nvCxnSpPr>
        <p:spPr>
          <a:xfrm>
            <a:off x="4435590" y="2199986"/>
            <a:ext cx="876616" cy="77928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8" name="Conector recto 127"/>
          <p:cNvCxnSpPr>
            <a:stCxn id="41" idx="7"/>
            <a:endCxn id="57" idx="3"/>
          </p:cNvCxnSpPr>
          <p:nvPr/>
        </p:nvCxnSpPr>
        <p:spPr>
          <a:xfrm>
            <a:off x="4817132" y="2945186"/>
            <a:ext cx="495074" cy="3408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Conector recto 134"/>
          <p:cNvCxnSpPr>
            <a:stCxn id="57" idx="6"/>
            <a:endCxn id="54" idx="5"/>
          </p:cNvCxnSpPr>
          <p:nvPr/>
        </p:nvCxnSpPr>
        <p:spPr>
          <a:xfrm>
            <a:off x="5381404" y="2950615"/>
            <a:ext cx="973858" cy="283210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8" name="Conector recto 137"/>
          <p:cNvCxnSpPr>
            <a:stCxn id="45" idx="5"/>
            <a:endCxn id="44" idx="6"/>
          </p:cNvCxnSpPr>
          <p:nvPr/>
        </p:nvCxnSpPr>
        <p:spPr>
          <a:xfrm flipV="1">
            <a:off x="7631324" y="2564268"/>
            <a:ext cx="399937" cy="28659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Conector recto 140"/>
          <p:cNvCxnSpPr>
            <a:stCxn id="62" idx="5"/>
            <a:endCxn id="44" idx="2"/>
          </p:cNvCxnSpPr>
          <p:nvPr/>
        </p:nvCxnSpPr>
        <p:spPr>
          <a:xfrm flipV="1">
            <a:off x="7247650" y="2564268"/>
            <a:ext cx="702541" cy="397706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Conector recto 143"/>
          <p:cNvCxnSpPr>
            <a:stCxn id="54" idx="6"/>
            <a:endCxn id="62" idx="5"/>
          </p:cNvCxnSpPr>
          <p:nvPr/>
        </p:nvCxnSpPr>
        <p:spPr>
          <a:xfrm flipV="1">
            <a:off x="6367134" y="2961974"/>
            <a:ext cx="880516" cy="243192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Conector recto 146"/>
          <p:cNvCxnSpPr>
            <a:stCxn id="62" idx="3"/>
            <a:endCxn id="45" idx="4"/>
          </p:cNvCxnSpPr>
          <p:nvPr/>
        </p:nvCxnSpPr>
        <p:spPr>
          <a:xfrm flipV="1">
            <a:off x="7190324" y="2604798"/>
            <a:ext cx="412337" cy="357176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Conector recto 149"/>
          <p:cNvCxnSpPr>
            <a:stCxn id="58" idx="5"/>
            <a:endCxn id="40" idx="6"/>
          </p:cNvCxnSpPr>
          <p:nvPr/>
        </p:nvCxnSpPr>
        <p:spPr>
          <a:xfrm flipV="1">
            <a:off x="3745940" y="2869555"/>
            <a:ext cx="473463" cy="446981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Conector recto 152"/>
          <p:cNvCxnSpPr>
            <a:endCxn id="53" idx="4"/>
          </p:cNvCxnSpPr>
          <p:nvPr/>
        </p:nvCxnSpPr>
        <p:spPr>
          <a:xfrm flipH="1" flipV="1">
            <a:off x="1821876" y="4083314"/>
            <a:ext cx="963098" cy="119939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Conector recto 153"/>
          <p:cNvCxnSpPr>
            <a:stCxn id="49" idx="3"/>
            <a:endCxn id="50" idx="7"/>
          </p:cNvCxnSpPr>
          <p:nvPr/>
        </p:nvCxnSpPr>
        <p:spPr>
          <a:xfrm>
            <a:off x="1712143" y="2747466"/>
            <a:ext cx="1060959" cy="1386598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Conector recto 154"/>
          <p:cNvCxnSpPr>
            <a:stCxn id="66" idx="4"/>
            <a:endCxn id="53" idx="0"/>
          </p:cNvCxnSpPr>
          <p:nvPr/>
        </p:nvCxnSpPr>
        <p:spPr>
          <a:xfrm>
            <a:off x="1530588" y="3409467"/>
            <a:ext cx="291288" cy="592787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Conector recto 155"/>
          <p:cNvCxnSpPr>
            <a:stCxn id="52" idx="0"/>
          </p:cNvCxnSpPr>
          <p:nvPr/>
        </p:nvCxnSpPr>
        <p:spPr>
          <a:xfrm flipV="1">
            <a:off x="2454727" y="4203254"/>
            <a:ext cx="330247" cy="479941"/>
          </a:xfrm>
          <a:prstGeom prst="line">
            <a:avLst/>
          </a:prstGeom>
          <a:ln w="63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Conector recto 156"/>
          <p:cNvCxnSpPr>
            <a:stCxn id="51" idx="3"/>
            <a:endCxn id="53" idx="4"/>
          </p:cNvCxnSpPr>
          <p:nvPr/>
        </p:nvCxnSpPr>
        <p:spPr>
          <a:xfrm flipH="1" flipV="1">
            <a:off x="1821876" y="4083314"/>
            <a:ext cx="262625" cy="868417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8" name="Conector recto 167"/>
          <p:cNvCxnSpPr>
            <a:stCxn id="51" idx="5"/>
            <a:endCxn id="52" idx="1"/>
          </p:cNvCxnSpPr>
          <p:nvPr/>
        </p:nvCxnSpPr>
        <p:spPr>
          <a:xfrm flipV="1">
            <a:off x="2141827" y="4695066"/>
            <a:ext cx="284237" cy="256665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Conector recto 170"/>
          <p:cNvCxnSpPr>
            <a:stCxn id="42" idx="1"/>
            <a:endCxn id="41" idx="3"/>
          </p:cNvCxnSpPr>
          <p:nvPr/>
        </p:nvCxnSpPr>
        <p:spPr>
          <a:xfrm flipH="1" flipV="1">
            <a:off x="4759806" y="3002504"/>
            <a:ext cx="100549" cy="1615780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Conector recto 173"/>
          <p:cNvCxnSpPr>
            <a:stCxn id="64" idx="0"/>
            <a:endCxn id="44" idx="3"/>
          </p:cNvCxnSpPr>
          <p:nvPr/>
        </p:nvCxnSpPr>
        <p:spPr>
          <a:xfrm flipH="1" flipV="1">
            <a:off x="7962063" y="2592927"/>
            <a:ext cx="310212" cy="1328267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Conector recto 177"/>
          <p:cNvCxnSpPr>
            <a:stCxn id="46" idx="4"/>
            <a:endCxn id="64" idx="7"/>
          </p:cNvCxnSpPr>
          <p:nvPr/>
        </p:nvCxnSpPr>
        <p:spPr>
          <a:xfrm flipV="1">
            <a:off x="8295526" y="3933065"/>
            <a:ext cx="5412" cy="794938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Conector recto 80"/>
          <p:cNvCxnSpPr/>
          <p:nvPr/>
        </p:nvCxnSpPr>
        <p:spPr>
          <a:xfrm flipH="1" flipV="1">
            <a:off x="5288462" y="2167025"/>
            <a:ext cx="793351" cy="114021"/>
          </a:xfrm>
          <a:prstGeom prst="line">
            <a:avLst/>
          </a:prstGeom>
          <a:ln w="63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55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Definition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0" y="6240444"/>
            <a:ext cx="9144000" cy="40011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AU" sz="2000" dirty="0" smtClean="0">
                <a:latin typeface="Arial Narrow"/>
                <a:cs typeface="Arial Narrow"/>
              </a:rPr>
              <a:t>https://</a:t>
            </a:r>
            <a:r>
              <a:rPr lang="en-AU" sz="2000" dirty="0" err="1" smtClean="0">
                <a:latin typeface="Arial Narrow"/>
                <a:cs typeface="Arial Narrow"/>
              </a:rPr>
              <a:t>en.wikipedia.org</a:t>
            </a:r>
            <a:r>
              <a:rPr lang="en-AU" sz="2000" dirty="0" smtClean="0">
                <a:latin typeface="Arial Narrow"/>
                <a:cs typeface="Arial Narrow"/>
              </a:rPr>
              <a:t>/wiki/</a:t>
            </a:r>
            <a:r>
              <a:rPr lang="en-AU" sz="2000" dirty="0" err="1" smtClean="0">
                <a:latin typeface="Arial Narrow"/>
                <a:cs typeface="Arial Narrow"/>
              </a:rPr>
              <a:t>Minimum_spanning_tree</a:t>
            </a:r>
            <a:endParaRPr lang="en-AU" sz="2000" dirty="0">
              <a:latin typeface="Arial Narrow"/>
              <a:cs typeface="Arial Narrow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5600" y="1495286"/>
            <a:ext cx="3810000" cy="3073400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0" y="1266686"/>
            <a:ext cx="5435600" cy="255454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3200" b="1" dirty="0" err="1" smtClean="0">
                <a:latin typeface="Arial Narrow"/>
                <a:cs typeface="Arial Narrow"/>
              </a:rPr>
              <a:t>Minimum</a:t>
            </a:r>
            <a:r>
              <a:rPr lang="es-ES" sz="3200" b="1" dirty="0" smtClean="0">
                <a:latin typeface="Arial Narrow"/>
                <a:cs typeface="Arial Narrow"/>
              </a:rPr>
              <a:t> </a:t>
            </a:r>
            <a:r>
              <a:rPr lang="es-ES" sz="3200" b="1" dirty="0" err="1" smtClean="0">
                <a:latin typeface="Arial Narrow"/>
                <a:cs typeface="Arial Narrow"/>
              </a:rPr>
              <a:t>Spanning</a:t>
            </a:r>
            <a:r>
              <a:rPr lang="es-ES" sz="3200" b="1" dirty="0" smtClean="0">
                <a:latin typeface="Arial Narrow"/>
                <a:cs typeface="Arial Narrow"/>
              </a:rPr>
              <a:t> </a:t>
            </a:r>
            <a:r>
              <a:rPr lang="es-ES" sz="3200" b="1" dirty="0" err="1" smtClean="0">
                <a:latin typeface="Arial Narrow"/>
                <a:cs typeface="Arial Narrow"/>
              </a:rPr>
              <a:t>Tree</a:t>
            </a:r>
            <a:r>
              <a:rPr lang="es-ES" sz="3200" b="1" dirty="0" smtClean="0">
                <a:latin typeface="Arial Narrow"/>
                <a:cs typeface="Arial Narrow"/>
              </a:rPr>
              <a:t> (MST)</a:t>
            </a:r>
          </a:p>
          <a:p>
            <a:pPr algn="ctr"/>
            <a:r>
              <a:rPr lang="es-ES" sz="3200" dirty="0" err="1" smtClean="0">
                <a:latin typeface="Arial Narrow"/>
                <a:cs typeface="Arial Narrow"/>
              </a:rPr>
              <a:t>The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tree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that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includes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all</a:t>
            </a:r>
            <a:r>
              <a:rPr lang="es-ES" sz="32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32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vertices</a:t>
            </a:r>
            <a:r>
              <a:rPr lang="es-ES" sz="32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3200" dirty="0" smtClean="0">
                <a:latin typeface="Arial Narrow"/>
                <a:cs typeface="Arial Narrow"/>
              </a:rPr>
              <a:t>of </a:t>
            </a:r>
            <a:r>
              <a:rPr lang="es-ES" sz="3200" u="sng" dirty="0" err="1" smtClean="0">
                <a:latin typeface="Arial Narrow"/>
                <a:cs typeface="Arial Narrow"/>
              </a:rPr>
              <a:t>undirected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graph</a:t>
            </a:r>
            <a:r>
              <a:rPr lang="es-ES" sz="3200" dirty="0" smtClean="0">
                <a:latin typeface="Arial Narrow"/>
                <a:cs typeface="Arial Narrow"/>
              </a:rPr>
              <a:t> G </a:t>
            </a:r>
            <a:r>
              <a:rPr lang="es-ES" sz="3200" dirty="0" err="1" smtClean="0">
                <a:latin typeface="Arial Narrow"/>
                <a:cs typeface="Arial Narrow"/>
              </a:rPr>
              <a:t>using</a:t>
            </a:r>
            <a:r>
              <a:rPr lang="es-ES" sz="3200" dirty="0" smtClean="0">
                <a:latin typeface="Arial Narrow"/>
                <a:cs typeface="Arial Narrow"/>
              </a:rPr>
              <a:t>  </a:t>
            </a:r>
            <a:r>
              <a:rPr lang="es-ES" sz="3200" dirty="0" err="1" smtClean="0">
                <a:latin typeface="Arial Narrow"/>
                <a:cs typeface="Arial Narrow"/>
              </a:rPr>
              <a:t>the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subset</a:t>
            </a:r>
            <a:r>
              <a:rPr lang="es-ES" sz="32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of </a:t>
            </a:r>
            <a:r>
              <a:rPr lang="es-ES" sz="32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edges</a:t>
            </a:r>
            <a:r>
              <a:rPr lang="es-ES" sz="32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with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u="sng" dirty="0" err="1" smtClean="0">
                <a:latin typeface="Arial Narrow"/>
                <a:cs typeface="Arial Narrow"/>
              </a:rPr>
              <a:t>minimum</a:t>
            </a:r>
            <a:r>
              <a:rPr lang="es-ES" sz="3200" u="sng" dirty="0" smtClean="0">
                <a:latin typeface="Arial Narrow"/>
                <a:cs typeface="Arial Narrow"/>
              </a:rPr>
              <a:t> total </a:t>
            </a:r>
            <a:r>
              <a:rPr lang="es-ES" sz="3200" u="sng" dirty="0" err="1" smtClean="0">
                <a:latin typeface="Arial Narrow"/>
                <a:cs typeface="Arial Narrow"/>
              </a:rPr>
              <a:t>weight</a:t>
            </a:r>
            <a:r>
              <a:rPr lang="es-ES" sz="3200" dirty="0" smtClean="0">
                <a:latin typeface="Arial Narrow"/>
                <a:cs typeface="Arial Narrow"/>
              </a:rPr>
              <a:t>. </a:t>
            </a:r>
            <a:endParaRPr lang="es-ES" sz="3200" dirty="0">
              <a:latin typeface="Arial Narrow"/>
              <a:cs typeface="Arial Narrow"/>
            </a:endParaRPr>
          </a:p>
        </p:txBody>
      </p:sp>
      <p:sp>
        <p:nvSpPr>
          <p:cNvPr id="80" name="CuadroTexto 79"/>
          <p:cNvSpPr txBox="1"/>
          <p:nvPr/>
        </p:nvSpPr>
        <p:spPr>
          <a:xfrm>
            <a:off x="-16433" y="4121834"/>
            <a:ext cx="5435600" cy="1569660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3200" dirty="0" err="1" smtClean="0">
                <a:latin typeface="Arial Narrow"/>
                <a:cs typeface="Arial Narrow"/>
              </a:rPr>
              <a:t>If</a:t>
            </a:r>
            <a:r>
              <a:rPr lang="es-ES" sz="3200" dirty="0" smtClean="0">
                <a:latin typeface="Arial Narrow"/>
                <a:cs typeface="Arial Narrow"/>
              </a:rPr>
              <a:t> G has |V| </a:t>
            </a:r>
            <a:r>
              <a:rPr lang="es-ES" sz="3200" dirty="0" err="1" smtClean="0">
                <a:latin typeface="Arial Narrow"/>
                <a:cs typeface="Arial Narrow"/>
              </a:rPr>
              <a:t>vertices</a:t>
            </a:r>
            <a:r>
              <a:rPr lang="es-ES" sz="3200" dirty="0" smtClean="0">
                <a:latin typeface="Arial Narrow"/>
                <a:cs typeface="Arial Narrow"/>
              </a:rPr>
              <a:t>, </a:t>
            </a:r>
            <a:r>
              <a:rPr lang="es-ES" sz="3200" dirty="0" err="1" smtClean="0">
                <a:latin typeface="Arial Narrow"/>
                <a:cs typeface="Arial Narrow"/>
              </a:rPr>
              <a:t>the</a:t>
            </a:r>
            <a:r>
              <a:rPr lang="es-ES" sz="3200" dirty="0" smtClean="0">
                <a:latin typeface="Arial Narrow"/>
                <a:cs typeface="Arial Narrow"/>
              </a:rPr>
              <a:t> MST has:</a:t>
            </a:r>
          </a:p>
          <a:p>
            <a:pPr marL="457200" indent="-457200">
              <a:buFont typeface="Arial"/>
              <a:buChar char="•"/>
            </a:pPr>
            <a:r>
              <a:rPr lang="es-ES" sz="3200" dirty="0" smtClean="0">
                <a:latin typeface="Arial Narrow"/>
                <a:cs typeface="Arial Narrow"/>
              </a:rPr>
              <a:t>|V| </a:t>
            </a:r>
            <a:r>
              <a:rPr lang="es-ES" sz="3200" dirty="0" err="1" smtClean="0">
                <a:latin typeface="Arial Narrow"/>
                <a:cs typeface="Arial Narrow"/>
              </a:rPr>
              <a:t>vertices</a:t>
            </a:r>
            <a:endParaRPr lang="es-ES" sz="3200" dirty="0" smtClean="0">
              <a:latin typeface="Arial Narrow"/>
              <a:cs typeface="Arial Narrow"/>
            </a:endParaRPr>
          </a:p>
          <a:p>
            <a:pPr marL="457200" indent="-457200">
              <a:buFont typeface="Arial"/>
              <a:buChar char="•"/>
            </a:pPr>
            <a:r>
              <a:rPr lang="es-ES" sz="3200" dirty="0" smtClean="0">
                <a:latin typeface="Arial Narrow"/>
                <a:cs typeface="Arial Narrow"/>
              </a:rPr>
              <a:t>|V|-1 </a:t>
            </a:r>
            <a:r>
              <a:rPr lang="es-ES" sz="3200" dirty="0" err="1" smtClean="0">
                <a:latin typeface="Arial Narrow"/>
                <a:cs typeface="Arial Narrow"/>
              </a:rPr>
              <a:t>edges</a:t>
            </a:r>
            <a:endParaRPr lang="es-ES" sz="3200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1913826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Small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example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grpSp>
        <p:nvGrpSpPr>
          <p:cNvPr id="59" name="Agrupar 58"/>
          <p:cNvGrpSpPr/>
          <p:nvPr/>
        </p:nvGrpSpPr>
        <p:grpSpPr>
          <a:xfrm>
            <a:off x="24044" y="1368681"/>
            <a:ext cx="4287926" cy="1809969"/>
            <a:chOff x="2739129" y="835669"/>
            <a:chExt cx="4287926" cy="1809969"/>
          </a:xfrm>
        </p:grpSpPr>
        <p:sp>
          <p:nvSpPr>
            <p:cNvPr id="8" name="Elipse 7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9" name="Elipse 8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0" name="Elipse 9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1" name="Elipse 10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2" name="Elipse 11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Conector recto de flecha 12"/>
            <p:cNvCxnSpPr>
              <a:stCxn id="11" idx="6"/>
              <a:endCxn id="9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ector recto de flecha 13"/>
            <p:cNvCxnSpPr>
              <a:stCxn id="9" idx="4"/>
              <a:endCxn id="8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ctor recto de flecha 14"/>
            <p:cNvCxnSpPr>
              <a:stCxn id="8" idx="2"/>
              <a:endCxn id="10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de flecha 15"/>
            <p:cNvCxnSpPr>
              <a:stCxn id="10" idx="0"/>
              <a:endCxn id="11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cto de flecha 16"/>
            <p:cNvCxnSpPr>
              <a:stCxn id="12" idx="2"/>
              <a:endCxn id="9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de flecha 17"/>
            <p:cNvCxnSpPr>
              <a:stCxn id="8" idx="6"/>
              <a:endCxn id="12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CuadroTexto 18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0" name="CuadroTexto 19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1" name="CuadroTexto 20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2" name="CuadroTexto 21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3" name="CuadroTexto 22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24" name="CuadroTexto 23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3" name="CuadroTexto 2"/>
          <p:cNvSpPr txBox="1"/>
          <p:nvPr/>
        </p:nvSpPr>
        <p:spPr>
          <a:xfrm>
            <a:off x="0" y="835669"/>
            <a:ext cx="4464370" cy="400110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square" rtlCol="0">
            <a:spAutoFit/>
          </a:bodyPr>
          <a:lstStyle/>
          <a:p>
            <a:r>
              <a:rPr lang="es-ES" sz="2000" dirty="0" err="1" smtClean="0"/>
              <a:t>Graph</a:t>
            </a:r>
            <a:r>
              <a:rPr lang="es-ES" sz="2000" dirty="0" smtClean="0"/>
              <a:t> G</a:t>
            </a:r>
            <a:endParaRPr lang="es-ES" sz="2000" dirty="0"/>
          </a:p>
        </p:txBody>
      </p:sp>
      <p:sp>
        <p:nvSpPr>
          <p:cNvPr id="25" name="Elipse 24"/>
          <p:cNvSpPr/>
          <p:nvPr/>
        </p:nvSpPr>
        <p:spPr>
          <a:xfrm>
            <a:off x="2226119" y="5406641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26" name="Elipse 25"/>
          <p:cNvSpPr/>
          <p:nvPr/>
        </p:nvSpPr>
        <p:spPr>
          <a:xfrm>
            <a:off x="2226119" y="4212350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27" name="Elipse 26"/>
          <p:cNvSpPr/>
          <p:nvPr/>
        </p:nvSpPr>
        <p:spPr>
          <a:xfrm>
            <a:off x="217229" y="5406641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8" name="Elipse 27"/>
          <p:cNvSpPr/>
          <p:nvPr/>
        </p:nvSpPr>
        <p:spPr>
          <a:xfrm>
            <a:off x="217229" y="4212350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29" name="Elipse 28"/>
          <p:cNvSpPr/>
          <p:nvPr/>
        </p:nvSpPr>
        <p:spPr>
          <a:xfrm>
            <a:off x="3767913" y="4742002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30" name="Conector recto de flecha 29"/>
          <p:cNvCxnSpPr>
            <a:stCxn id="28" idx="6"/>
            <a:endCxn id="26" idx="2"/>
          </p:cNvCxnSpPr>
          <p:nvPr/>
        </p:nvCxnSpPr>
        <p:spPr>
          <a:xfrm>
            <a:off x="709872" y="4458696"/>
            <a:ext cx="1516247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Conector recto de flecha 30"/>
          <p:cNvCxnSpPr>
            <a:stCxn id="26" idx="4"/>
            <a:endCxn id="25" idx="0"/>
          </p:cNvCxnSpPr>
          <p:nvPr/>
        </p:nvCxnSpPr>
        <p:spPr>
          <a:xfrm>
            <a:off x="2472441" y="4705042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ector recto de flecha 31"/>
          <p:cNvCxnSpPr>
            <a:stCxn id="25" idx="2"/>
            <a:endCxn id="27" idx="6"/>
          </p:cNvCxnSpPr>
          <p:nvPr/>
        </p:nvCxnSpPr>
        <p:spPr>
          <a:xfrm flipH="1">
            <a:off x="709872" y="5652987"/>
            <a:ext cx="1516247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ector recto de flecha 32"/>
          <p:cNvCxnSpPr>
            <a:stCxn id="27" idx="0"/>
            <a:endCxn id="28" idx="4"/>
          </p:cNvCxnSpPr>
          <p:nvPr/>
        </p:nvCxnSpPr>
        <p:spPr>
          <a:xfrm flipV="1">
            <a:off x="463551" y="4705042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Conector recto de flecha 33"/>
          <p:cNvCxnSpPr>
            <a:stCxn id="29" idx="2"/>
            <a:endCxn id="26" idx="6"/>
          </p:cNvCxnSpPr>
          <p:nvPr/>
        </p:nvCxnSpPr>
        <p:spPr>
          <a:xfrm flipH="1" flipV="1">
            <a:off x="2718762" y="4458696"/>
            <a:ext cx="1049151" cy="529652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Conector recto de flecha 34"/>
          <p:cNvCxnSpPr>
            <a:stCxn id="25" idx="6"/>
            <a:endCxn id="29" idx="3"/>
          </p:cNvCxnSpPr>
          <p:nvPr/>
        </p:nvCxnSpPr>
        <p:spPr>
          <a:xfrm flipV="1">
            <a:off x="2718762" y="5162541"/>
            <a:ext cx="1121297" cy="490446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uadroTexto 35"/>
          <p:cNvSpPr txBox="1"/>
          <p:nvPr/>
        </p:nvSpPr>
        <p:spPr>
          <a:xfrm>
            <a:off x="1118387" y="408936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37" name="CuadroTexto 36"/>
          <p:cNvSpPr txBox="1"/>
          <p:nvPr/>
        </p:nvSpPr>
        <p:spPr>
          <a:xfrm>
            <a:off x="-27370" y="4905925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38" name="CuadroTexto 37"/>
          <p:cNvSpPr txBox="1"/>
          <p:nvPr/>
        </p:nvSpPr>
        <p:spPr>
          <a:xfrm>
            <a:off x="1243811" y="52900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39" name="CuadroTexto 38"/>
          <p:cNvSpPr txBox="1"/>
          <p:nvPr/>
        </p:nvSpPr>
        <p:spPr>
          <a:xfrm>
            <a:off x="2472284" y="482000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40" name="CuadroTexto 39"/>
          <p:cNvSpPr txBox="1"/>
          <p:nvPr/>
        </p:nvSpPr>
        <p:spPr>
          <a:xfrm>
            <a:off x="3079269" y="532355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1" name="CuadroTexto 40"/>
          <p:cNvSpPr txBox="1"/>
          <p:nvPr/>
        </p:nvSpPr>
        <p:spPr>
          <a:xfrm>
            <a:off x="3079269" y="434097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sp>
        <p:nvSpPr>
          <p:cNvPr id="42" name="Elipse 41"/>
          <p:cNvSpPr/>
          <p:nvPr/>
        </p:nvSpPr>
        <p:spPr>
          <a:xfrm>
            <a:off x="7001508" y="5969979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sp>
        <p:nvSpPr>
          <p:cNvPr id="43" name="Elipse 42"/>
          <p:cNvSpPr/>
          <p:nvPr/>
        </p:nvSpPr>
        <p:spPr>
          <a:xfrm>
            <a:off x="7001508" y="477568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sp>
        <p:nvSpPr>
          <p:cNvPr id="44" name="Elipse 43"/>
          <p:cNvSpPr/>
          <p:nvPr/>
        </p:nvSpPr>
        <p:spPr>
          <a:xfrm>
            <a:off x="4992618" y="5969979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L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45" name="Elipse 44"/>
          <p:cNvSpPr/>
          <p:nvPr/>
        </p:nvSpPr>
        <p:spPr>
          <a:xfrm>
            <a:off x="4992618" y="4775688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46" name="Elipse 45"/>
          <p:cNvSpPr/>
          <p:nvPr/>
        </p:nvSpPr>
        <p:spPr>
          <a:xfrm>
            <a:off x="8543302" y="5305340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7" name="Conector recto de flecha 46"/>
          <p:cNvCxnSpPr>
            <a:stCxn id="45" idx="6"/>
            <a:endCxn id="43" idx="2"/>
          </p:cNvCxnSpPr>
          <p:nvPr/>
        </p:nvCxnSpPr>
        <p:spPr>
          <a:xfrm>
            <a:off x="5485261" y="5022034"/>
            <a:ext cx="1516247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ector recto de flecha 47"/>
          <p:cNvCxnSpPr>
            <a:stCxn id="43" idx="4"/>
            <a:endCxn id="42" idx="0"/>
          </p:cNvCxnSpPr>
          <p:nvPr/>
        </p:nvCxnSpPr>
        <p:spPr>
          <a:xfrm>
            <a:off x="7247830" y="5268380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2" idx="2"/>
            <a:endCxn id="44" idx="6"/>
          </p:cNvCxnSpPr>
          <p:nvPr/>
        </p:nvCxnSpPr>
        <p:spPr>
          <a:xfrm flipH="1">
            <a:off x="5485261" y="6216325"/>
            <a:ext cx="1516247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cto de flecha 49"/>
          <p:cNvCxnSpPr>
            <a:stCxn id="44" idx="0"/>
            <a:endCxn id="45" idx="4"/>
          </p:cNvCxnSpPr>
          <p:nvPr/>
        </p:nvCxnSpPr>
        <p:spPr>
          <a:xfrm flipV="1">
            <a:off x="5238940" y="5268380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ector recto de flecha 50"/>
          <p:cNvCxnSpPr>
            <a:stCxn id="46" idx="2"/>
            <a:endCxn id="43" idx="6"/>
          </p:cNvCxnSpPr>
          <p:nvPr/>
        </p:nvCxnSpPr>
        <p:spPr>
          <a:xfrm flipH="1" flipV="1">
            <a:off x="7494151" y="5022034"/>
            <a:ext cx="1049151" cy="529652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cto de flecha 51"/>
          <p:cNvCxnSpPr>
            <a:stCxn id="42" idx="6"/>
            <a:endCxn id="46" idx="3"/>
          </p:cNvCxnSpPr>
          <p:nvPr/>
        </p:nvCxnSpPr>
        <p:spPr>
          <a:xfrm flipV="1">
            <a:off x="7494151" y="5725879"/>
            <a:ext cx="1121297" cy="490446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5893776" y="465270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4748019" y="5469263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55" name="CuadroTexto 54"/>
          <p:cNvSpPr txBox="1"/>
          <p:nvPr/>
        </p:nvSpPr>
        <p:spPr>
          <a:xfrm>
            <a:off x="6019200" y="585336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56" name="CuadroTexto 55"/>
          <p:cNvSpPr txBox="1"/>
          <p:nvPr/>
        </p:nvSpPr>
        <p:spPr>
          <a:xfrm>
            <a:off x="7247673" y="538334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57" name="CuadroTexto 56"/>
          <p:cNvSpPr txBox="1"/>
          <p:nvPr/>
        </p:nvSpPr>
        <p:spPr>
          <a:xfrm>
            <a:off x="7854658" y="58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58" name="CuadroTexto 57"/>
          <p:cNvSpPr txBox="1"/>
          <p:nvPr/>
        </p:nvSpPr>
        <p:spPr>
          <a:xfrm>
            <a:off x="7854658" y="490430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</a:t>
            </a:r>
            <a:endParaRPr lang="es-ES" dirty="0"/>
          </a:p>
        </p:txBody>
      </p:sp>
      <p:sp>
        <p:nvSpPr>
          <p:cNvPr id="5" name="CuadroTexto 4"/>
          <p:cNvSpPr txBox="1"/>
          <p:nvPr/>
        </p:nvSpPr>
        <p:spPr>
          <a:xfrm>
            <a:off x="0" y="3483144"/>
            <a:ext cx="4464370" cy="40011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sz="2000" dirty="0" err="1" smtClean="0"/>
              <a:t>One</a:t>
            </a:r>
            <a:r>
              <a:rPr lang="es-ES" sz="2000" dirty="0" smtClean="0"/>
              <a:t> </a:t>
            </a:r>
            <a:r>
              <a:rPr lang="es-ES" sz="2000" dirty="0" err="1" smtClean="0"/>
              <a:t>spanning</a:t>
            </a:r>
            <a:r>
              <a:rPr lang="es-ES" sz="2000" dirty="0" smtClean="0"/>
              <a:t> </a:t>
            </a:r>
            <a:r>
              <a:rPr lang="es-ES" sz="2000" dirty="0" err="1" smtClean="0"/>
              <a:t>tree</a:t>
            </a:r>
            <a:r>
              <a:rPr lang="es-ES" sz="2000" dirty="0" smtClean="0"/>
              <a:t> (Total </a:t>
            </a:r>
            <a:r>
              <a:rPr lang="es-ES" sz="2000" dirty="0" err="1" smtClean="0"/>
              <a:t>weight</a:t>
            </a:r>
            <a:r>
              <a:rPr lang="es-ES" sz="2000" dirty="0" smtClean="0"/>
              <a:t>: 22)</a:t>
            </a:r>
            <a:endParaRPr lang="es-ES" sz="2000" dirty="0"/>
          </a:p>
        </p:txBody>
      </p:sp>
      <p:sp>
        <p:nvSpPr>
          <p:cNvPr id="61" name="CuadroTexto 60"/>
          <p:cNvSpPr txBox="1"/>
          <p:nvPr/>
        </p:nvSpPr>
        <p:spPr>
          <a:xfrm>
            <a:off x="4464370" y="4247473"/>
            <a:ext cx="4675710" cy="40011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s-ES" sz="2000" dirty="0" err="1" smtClean="0"/>
              <a:t>Minimum</a:t>
            </a:r>
            <a:r>
              <a:rPr lang="es-ES" sz="2000" dirty="0" smtClean="0"/>
              <a:t> </a:t>
            </a:r>
            <a:r>
              <a:rPr lang="es-ES" sz="2000" dirty="0" err="1" smtClean="0"/>
              <a:t>spanning</a:t>
            </a:r>
            <a:r>
              <a:rPr lang="es-ES" sz="2000" dirty="0" smtClean="0"/>
              <a:t> </a:t>
            </a:r>
            <a:r>
              <a:rPr lang="es-ES" sz="2000" dirty="0" err="1" smtClean="0"/>
              <a:t>tree</a:t>
            </a:r>
            <a:r>
              <a:rPr lang="es-ES" sz="2000" dirty="0" smtClean="0"/>
              <a:t> (Total </a:t>
            </a:r>
            <a:r>
              <a:rPr lang="es-ES" sz="2000" dirty="0" err="1" smtClean="0"/>
              <a:t>weight</a:t>
            </a:r>
            <a:r>
              <a:rPr lang="es-ES" sz="2000" dirty="0" smtClean="0"/>
              <a:t>: 15)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8728203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0" y="2982662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to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find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the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MST: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&amp;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Kruskal’s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14126414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Binary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Search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Quiz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-16433" y="826702"/>
            <a:ext cx="744226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err="1" smtClean="0">
                <a:latin typeface="Arial Narrow"/>
                <a:cs typeface="Arial Narrow"/>
              </a:rPr>
              <a:t>Still</a:t>
            </a:r>
            <a:r>
              <a:rPr lang="es-ES" sz="3200" dirty="0" smtClean="0">
                <a:latin typeface="Arial Narrow"/>
                <a:cs typeface="Arial Narrow"/>
              </a:rPr>
              <a:t> open(</a:t>
            </a:r>
            <a:r>
              <a:rPr lang="es-ES" sz="3200" dirty="0" err="1" smtClean="0">
                <a:latin typeface="Arial Narrow"/>
                <a:cs typeface="Arial Narrow"/>
              </a:rPr>
              <a:t>closes</a:t>
            </a:r>
            <a:r>
              <a:rPr lang="es-ES" sz="3200" dirty="0" smtClean="0">
                <a:latin typeface="Arial Narrow"/>
                <a:cs typeface="Arial Narrow"/>
              </a:rPr>
              <a:t> at 4pm </a:t>
            </a:r>
            <a:r>
              <a:rPr lang="es-ES" sz="3200" dirty="0" err="1" smtClean="0">
                <a:latin typeface="Arial Narrow"/>
                <a:cs typeface="Arial Narrow"/>
              </a:rPr>
              <a:t>on</a:t>
            </a:r>
            <a:r>
              <a:rPr lang="es-ES" sz="3200" dirty="0" smtClean="0">
                <a:latin typeface="Arial Narrow"/>
                <a:cs typeface="Arial Narrow"/>
              </a:rPr>
              <a:t> Friday 1st </a:t>
            </a:r>
            <a:r>
              <a:rPr lang="es-ES" sz="3200" dirty="0" err="1" smtClean="0">
                <a:latin typeface="Arial Narrow"/>
                <a:cs typeface="Arial Narrow"/>
              </a:rPr>
              <a:t>February</a:t>
            </a:r>
            <a:r>
              <a:rPr lang="es-ES" sz="3200" dirty="0" smtClean="0">
                <a:latin typeface="Arial Narrow"/>
                <a:cs typeface="Arial Narrow"/>
              </a:rPr>
              <a:t> )</a:t>
            </a:r>
          </a:p>
          <a:p>
            <a:pPr marL="285750" indent="-285750">
              <a:buFont typeface="Arial"/>
              <a:buChar char="•"/>
            </a:pPr>
            <a:endParaRPr lang="es-ES" sz="3200" dirty="0" smtClean="0">
              <a:latin typeface="Arial Narrow"/>
              <a:cs typeface="Arial Narrow"/>
            </a:endParaRPr>
          </a:p>
        </p:txBody>
      </p:sp>
      <p:graphicFrame>
        <p:nvGraphicFramePr>
          <p:cNvPr id="6" name="Gráfic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5837400"/>
              </p:ext>
            </p:extLst>
          </p:nvPr>
        </p:nvGraphicFramePr>
        <p:xfrm>
          <a:off x="1030941" y="1733176"/>
          <a:ext cx="7141881" cy="431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CuadroTexto 3"/>
          <p:cNvSpPr txBox="1"/>
          <p:nvPr/>
        </p:nvSpPr>
        <p:spPr>
          <a:xfrm>
            <a:off x="0" y="6060748"/>
            <a:ext cx="9143999" cy="707886"/>
          </a:xfrm>
          <a:prstGeom prst="rect">
            <a:avLst/>
          </a:prstGeom>
          <a:solidFill>
            <a:srgbClr val="BFBFBF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000" dirty="0" err="1" smtClean="0">
                <a:latin typeface="Arial Narrow"/>
                <a:cs typeface="Arial Narrow"/>
              </a:rPr>
              <a:t>If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you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have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not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attempted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the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quiz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yet</a:t>
            </a:r>
            <a:r>
              <a:rPr lang="es-ES" sz="2000" dirty="0" smtClean="0">
                <a:latin typeface="Arial Narrow"/>
                <a:cs typeface="Arial Narrow"/>
              </a:rPr>
              <a:t>, </a:t>
            </a:r>
            <a:r>
              <a:rPr lang="es-ES" sz="2000" dirty="0" err="1" smtClean="0">
                <a:latin typeface="Arial Narrow"/>
                <a:cs typeface="Arial Narrow"/>
              </a:rPr>
              <a:t>please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start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smtClean="0">
                <a:latin typeface="Arial Narrow"/>
                <a:cs typeface="Arial Narrow"/>
              </a:rPr>
              <a:t>as </a:t>
            </a:r>
            <a:r>
              <a:rPr lang="es-ES" sz="2000" dirty="0" err="1" smtClean="0">
                <a:latin typeface="Arial Narrow"/>
                <a:cs typeface="Arial Narrow"/>
              </a:rPr>
              <a:t>soon</a:t>
            </a:r>
            <a:r>
              <a:rPr lang="es-ES" sz="2000" dirty="0" smtClean="0">
                <a:latin typeface="Arial Narrow"/>
                <a:cs typeface="Arial Narrow"/>
              </a:rPr>
              <a:t> as </a:t>
            </a:r>
            <a:r>
              <a:rPr lang="es-ES" sz="2000" dirty="0" err="1" smtClean="0">
                <a:latin typeface="Arial Narrow"/>
                <a:cs typeface="Arial Narrow"/>
              </a:rPr>
              <a:t>possible</a:t>
            </a:r>
            <a:r>
              <a:rPr lang="es-ES" sz="2000" dirty="0" smtClean="0">
                <a:latin typeface="Arial Narrow"/>
                <a:cs typeface="Arial Narrow"/>
              </a:rPr>
              <a:t>. </a:t>
            </a:r>
            <a:r>
              <a:rPr lang="es-ES" sz="2000" dirty="0" err="1" smtClean="0">
                <a:latin typeface="Arial Narrow"/>
                <a:cs typeface="Arial Narrow"/>
              </a:rPr>
              <a:t>The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next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two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weeks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will</a:t>
            </a:r>
            <a:r>
              <a:rPr lang="es-ES" sz="2000" dirty="0" smtClean="0">
                <a:latin typeface="Arial Narrow"/>
                <a:cs typeface="Arial Narrow"/>
              </a:rPr>
              <a:t> be </a:t>
            </a:r>
            <a:r>
              <a:rPr lang="es-ES" sz="2000" dirty="0" err="1" smtClean="0">
                <a:latin typeface="Arial Narrow"/>
                <a:cs typeface="Arial Narrow"/>
              </a:rPr>
              <a:t>intensive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with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heap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lab</a:t>
            </a:r>
            <a:r>
              <a:rPr lang="es-ES" sz="2000" dirty="0" smtClean="0">
                <a:latin typeface="Arial Narrow"/>
                <a:cs typeface="Arial Narrow"/>
              </a:rPr>
              <a:t> and </a:t>
            </a:r>
            <a:r>
              <a:rPr lang="es-ES" sz="2000" dirty="0" err="1" smtClean="0">
                <a:latin typeface="Arial Narrow"/>
                <a:cs typeface="Arial Narrow"/>
              </a:rPr>
              <a:t>coming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graphs</a:t>
            </a:r>
            <a:r>
              <a:rPr lang="es-ES" sz="2000" dirty="0" smtClean="0">
                <a:latin typeface="Arial Narrow"/>
                <a:cs typeface="Arial Narrow"/>
              </a:rPr>
              <a:t> </a:t>
            </a:r>
            <a:r>
              <a:rPr lang="es-ES" sz="2000" dirty="0" err="1" smtClean="0">
                <a:latin typeface="Arial Narrow"/>
                <a:cs typeface="Arial Narrow"/>
              </a:rPr>
              <a:t>lab</a:t>
            </a:r>
            <a:endParaRPr lang="es-ES" sz="2000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675141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15</a:t>
            </a:r>
            <a:endParaRPr lang="es-ES" dirty="0"/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12</a:t>
            </a:r>
            <a:endParaRPr lang="es-ES" dirty="0"/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 </a:t>
            </a:r>
            <a:endParaRPr lang="es-ES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5</a:t>
            </a:r>
            <a:endParaRPr lang="es-ES" dirty="0"/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</a:t>
            </a:r>
            <a:endParaRPr lang="es-ES" dirty="0"/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17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37518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15</a:t>
            </a:r>
            <a:endParaRPr lang="es-ES" dirty="0"/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12</a:t>
            </a:r>
            <a:endParaRPr lang="es-ES" dirty="0"/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 </a:t>
            </a:r>
            <a:endParaRPr lang="es-ES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5</a:t>
            </a:r>
            <a:endParaRPr lang="es-ES" dirty="0"/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</a:t>
            </a:r>
            <a:endParaRPr lang="es-ES" dirty="0"/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17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361241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15</a:t>
            </a:r>
            <a:endParaRPr lang="es-ES" dirty="0"/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12</a:t>
            </a:r>
            <a:endParaRPr lang="es-ES" dirty="0"/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9525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 </a:t>
            </a:r>
            <a:endParaRPr lang="es-ES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5</a:t>
            </a:r>
            <a:endParaRPr lang="es-ES" dirty="0"/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</a:t>
            </a:r>
            <a:endParaRPr lang="es-ES" dirty="0"/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17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36734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15</a:t>
            </a:r>
            <a:endParaRPr lang="es-ES" dirty="0"/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12</a:t>
            </a:r>
            <a:endParaRPr lang="es-ES" dirty="0"/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 </a:t>
            </a:r>
            <a:endParaRPr lang="es-ES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5</a:t>
            </a:r>
            <a:endParaRPr lang="es-ES" dirty="0"/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</a:t>
            </a:r>
            <a:endParaRPr lang="es-ES" dirty="0"/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17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367344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15</a:t>
            </a:r>
            <a:endParaRPr lang="es-ES" dirty="0"/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12</a:t>
            </a:r>
            <a:endParaRPr lang="es-ES" dirty="0"/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 </a:t>
            </a:r>
            <a:endParaRPr lang="es-ES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5</a:t>
            </a:r>
            <a:endParaRPr lang="es-ES" dirty="0"/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</a:t>
            </a:r>
            <a:endParaRPr lang="es-ES" dirty="0"/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17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84185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15</a:t>
            </a:r>
            <a:endParaRPr lang="es-ES" dirty="0"/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12</a:t>
            </a:r>
            <a:endParaRPr lang="es-ES" dirty="0"/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 </a:t>
            </a:r>
            <a:endParaRPr lang="es-ES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5</a:t>
            </a:r>
            <a:endParaRPr lang="es-ES" dirty="0"/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</a:t>
            </a:r>
            <a:endParaRPr lang="es-ES" dirty="0"/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17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84185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15</a:t>
            </a:r>
            <a:endParaRPr lang="es-ES" dirty="0"/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12</a:t>
            </a:r>
            <a:endParaRPr lang="es-ES" dirty="0"/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 </a:t>
            </a:r>
            <a:endParaRPr lang="es-ES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5</a:t>
            </a:r>
            <a:endParaRPr lang="es-ES" dirty="0"/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</a:t>
            </a:r>
            <a:endParaRPr lang="es-ES" dirty="0"/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17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84185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15</a:t>
            </a:r>
            <a:endParaRPr lang="es-ES" dirty="0"/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12</a:t>
            </a:r>
            <a:endParaRPr lang="es-ES" dirty="0"/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 </a:t>
            </a:r>
            <a:endParaRPr lang="es-ES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5</a:t>
            </a:r>
            <a:endParaRPr lang="es-ES" dirty="0"/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rgbClr val="FF0000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127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</a:t>
            </a:r>
            <a:endParaRPr lang="es-ES" dirty="0"/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17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84185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t="13462" b="8459"/>
          <a:stretch/>
        </p:blipFill>
        <p:spPr>
          <a:xfrm>
            <a:off x="5313336" y="1550381"/>
            <a:ext cx="3454400" cy="2508786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751793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E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8" name="Elipse 7"/>
          <p:cNvSpPr/>
          <p:nvPr/>
        </p:nvSpPr>
        <p:spPr>
          <a:xfrm>
            <a:off x="17517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B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244599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D</a:t>
            </a:r>
          </a:p>
        </p:txBody>
      </p:sp>
      <p:sp>
        <p:nvSpPr>
          <p:cNvPr id="10" name="Elipse 9"/>
          <p:cNvSpPr/>
          <p:nvPr/>
        </p:nvSpPr>
        <p:spPr>
          <a:xfrm>
            <a:off x="244599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A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12" name="Conector recto de flecha 11"/>
          <p:cNvCxnSpPr>
            <a:stCxn id="10" idx="6"/>
            <a:endCxn id="8" idx="2"/>
          </p:cNvCxnSpPr>
          <p:nvPr/>
        </p:nvCxnSpPr>
        <p:spPr>
          <a:xfrm>
            <a:off x="737242" y="1860999"/>
            <a:ext cx="1014551" cy="0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de flecha 12"/>
          <p:cNvCxnSpPr/>
          <p:nvPr/>
        </p:nvCxnSpPr>
        <p:spPr>
          <a:xfrm>
            <a:off x="1998115" y="2107345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/>
          <p:cNvCxnSpPr>
            <a:stCxn id="7" idx="2"/>
            <a:endCxn id="9" idx="6"/>
          </p:cNvCxnSpPr>
          <p:nvPr/>
        </p:nvCxnSpPr>
        <p:spPr>
          <a:xfrm flipH="1">
            <a:off x="737242" y="3055290"/>
            <a:ext cx="1014551" cy="0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/>
          <p:cNvCxnSpPr>
            <a:stCxn id="9" idx="0"/>
            <a:endCxn id="10" idx="4"/>
          </p:cNvCxnSpPr>
          <p:nvPr/>
        </p:nvCxnSpPr>
        <p:spPr>
          <a:xfrm flipV="1">
            <a:off x="490921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CuadroTexto 17"/>
          <p:cNvSpPr txBox="1"/>
          <p:nvPr/>
        </p:nvSpPr>
        <p:spPr>
          <a:xfrm>
            <a:off x="1145757" y="149166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2</a:t>
            </a:r>
            <a:endParaRPr lang="es-ES" dirty="0"/>
          </a:p>
        </p:txBody>
      </p:sp>
      <p:sp>
        <p:nvSpPr>
          <p:cNvPr id="19" name="CuadroTexto 18"/>
          <p:cNvSpPr txBox="1"/>
          <p:nvPr/>
        </p:nvSpPr>
        <p:spPr>
          <a:xfrm>
            <a:off x="119301" y="224550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 </a:t>
            </a:r>
            <a:endParaRPr lang="es-ES" dirty="0"/>
          </a:p>
        </p:txBody>
      </p:sp>
      <p:sp>
        <p:nvSpPr>
          <p:cNvPr id="20" name="CuadroTexto 19"/>
          <p:cNvSpPr txBox="1"/>
          <p:nvPr/>
        </p:nvSpPr>
        <p:spPr>
          <a:xfrm>
            <a:off x="11203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8</a:t>
            </a:r>
            <a:endParaRPr lang="es-ES" dirty="0"/>
          </a:p>
        </p:txBody>
      </p:sp>
      <p:sp>
        <p:nvSpPr>
          <p:cNvPr id="21" name="CuadroTexto 20"/>
          <p:cNvSpPr txBox="1"/>
          <p:nvPr/>
        </p:nvSpPr>
        <p:spPr>
          <a:xfrm>
            <a:off x="1751793" y="2308228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6</a:t>
            </a:r>
            <a:endParaRPr lang="es-ES" dirty="0"/>
          </a:p>
        </p:txBody>
      </p:sp>
      <p:sp>
        <p:nvSpPr>
          <p:cNvPr id="23" name="CuadroTexto 22"/>
          <p:cNvSpPr txBox="1"/>
          <p:nvPr/>
        </p:nvSpPr>
        <p:spPr>
          <a:xfrm>
            <a:off x="1042259" y="212356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15</a:t>
            </a:r>
            <a:endParaRPr lang="es-ES" dirty="0"/>
          </a:p>
        </p:txBody>
      </p:sp>
      <p:cxnSp>
        <p:nvCxnSpPr>
          <p:cNvPr id="24" name="Conector recto de flecha 23"/>
          <p:cNvCxnSpPr>
            <a:stCxn id="10" idx="5"/>
            <a:endCxn id="7" idx="1"/>
          </p:cNvCxnSpPr>
          <p:nvPr/>
        </p:nvCxnSpPr>
        <p:spPr>
          <a:xfrm>
            <a:off x="6650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Elipse 25"/>
          <p:cNvSpPr/>
          <p:nvPr/>
        </p:nvSpPr>
        <p:spPr>
          <a:xfrm>
            <a:off x="3273493" y="280894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F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27" name="Elipse 26"/>
          <p:cNvSpPr/>
          <p:nvPr/>
        </p:nvSpPr>
        <p:spPr>
          <a:xfrm>
            <a:off x="3273493" y="161465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C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28" name="Conector recto de flecha 27"/>
          <p:cNvCxnSpPr>
            <a:endCxn id="27" idx="2"/>
          </p:cNvCxnSpPr>
          <p:nvPr/>
        </p:nvCxnSpPr>
        <p:spPr>
          <a:xfrm>
            <a:off x="2258942" y="1860999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Conector recto de flecha 28"/>
          <p:cNvCxnSpPr>
            <a:stCxn id="27" idx="4"/>
            <a:endCxn id="26" idx="0"/>
          </p:cNvCxnSpPr>
          <p:nvPr/>
        </p:nvCxnSpPr>
        <p:spPr>
          <a:xfrm>
            <a:off x="3519815" y="2107345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cto de flecha 29"/>
          <p:cNvCxnSpPr>
            <a:stCxn id="26" idx="2"/>
          </p:cNvCxnSpPr>
          <p:nvPr/>
        </p:nvCxnSpPr>
        <p:spPr>
          <a:xfrm flipH="1">
            <a:off x="2258942" y="3055290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CuadroTexto 30"/>
          <p:cNvSpPr txBox="1"/>
          <p:nvPr/>
        </p:nvSpPr>
        <p:spPr>
          <a:xfrm>
            <a:off x="2589067" y="153870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</a:t>
            </a:r>
          </a:p>
        </p:txBody>
      </p:sp>
      <p:sp>
        <p:nvSpPr>
          <p:cNvPr id="32" name="CuadroTexto 31"/>
          <p:cNvSpPr txBox="1"/>
          <p:nvPr/>
        </p:nvSpPr>
        <p:spPr>
          <a:xfrm>
            <a:off x="2642051" y="27221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5</a:t>
            </a:r>
          </a:p>
        </p:txBody>
      </p:sp>
      <p:sp>
        <p:nvSpPr>
          <p:cNvPr id="33" name="CuadroTexto 32"/>
          <p:cNvSpPr txBox="1"/>
          <p:nvPr/>
        </p:nvSpPr>
        <p:spPr>
          <a:xfrm>
            <a:off x="3461629" y="2308228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12</a:t>
            </a:r>
            <a:endParaRPr lang="es-ES" dirty="0"/>
          </a:p>
        </p:txBody>
      </p:sp>
      <p:cxnSp>
        <p:nvCxnSpPr>
          <p:cNvPr id="34" name="Conector recto de flecha 33"/>
          <p:cNvCxnSpPr>
            <a:endCxn id="26" idx="1"/>
          </p:cNvCxnSpPr>
          <p:nvPr/>
        </p:nvCxnSpPr>
        <p:spPr>
          <a:xfrm>
            <a:off x="2186796" y="2035192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Elipse 34"/>
          <p:cNvSpPr/>
          <p:nvPr/>
        </p:nvSpPr>
        <p:spPr>
          <a:xfrm>
            <a:off x="1713499" y="4024715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H</a:t>
            </a:r>
            <a:endParaRPr lang="es-ES" sz="2400" dirty="0">
              <a:solidFill>
                <a:schemeClr val="tx1"/>
              </a:solidFill>
            </a:endParaRPr>
          </a:p>
        </p:txBody>
      </p:sp>
      <p:sp>
        <p:nvSpPr>
          <p:cNvPr id="36" name="Elipse 35"/>
          <p:cNvSpPr/>
          <p:nvPr/>
        </p:nvSpPr>
        <p:spPr>
          <a:xfrm>
            <a:off x="206305" y="4024715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G</a:t>
            </a: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1959821" y="3323116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>
            <a:stCxn id="35" idx="2"/>
            <a:endCxn id="36" idx="6"/>
          </p:cNvCxnSpPr>
          <p:nvPr/>
        </p:nvCxnSpPr>
        <p:spPr>
          <a:xfrm flipH="1">
            <a:off x="698948" y="4271061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ector recto de flecha 39"/>
          <p:cNvCxnSpPr>
            <a:stCxn id="36" idx="0"/>
          </p:cNvCxnSpPr>
          <p:nvPr/>
        </p:nvCxnSpPr>
        <p:spPr>
          <a:xfrm flipV="1">
            <a:off x="452627" y="3323116"/>
            <a:ext cx="0" cy="701599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CuadroTexto 40"/>
          <p:cNvSpPr txBox="1"/>
          <p:nvPr/>
        </p:nvSpPr>
        <p:spPr>
          <a:xfrm>
            <a:off x="175075" y="346127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 </a:t>
            </a:r>
            <a:endParaRPr lang="es-ES" dirty="0"/>
          </a:p>
        </p:txBody>
      </p:sp>
      <p:sp>
        <p:nvSpPr>
          <p:cNvPr id="42" name="CuadroTexto 41"/>
          <p:cNvSpPr txBox="1"/>
          <p:nvPr/>
        </p:nvSpPr>
        <p:spPr>
          <a:xfrm>
            <a:off x="10820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4</a:t>
            </a:r>
          </a:p>
        </p:txBody>
      </p:sp>
      <p:sp>
        <p:nvSpPr>
          <p:cNvPr id="43" name="CuadroTexto 42"/>
          <p:cNvSpPr txBox="1"/>
          <p:nvPr/>
        </p:nvSpPr>
        <p:spPr>
          <a:xfrm>
            <a:off x="1713499" y="352399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7</a:t>
            </a:r>
          </a:p>
        </p:txBody>
      </p:sp>
      <p:sp>
        <p:nvSpPr>
          <p:cNvPr id="44" name="CuadroTexto 43"/>
          <p:cNvSpPr txBox="1"/>
          <p:nvPr/>
        </p:nvSpPr>
        <p:spPr>
          <a:xfrm>
            <a:off x="1003965" y="3339333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5</a:t>
            </a:r>
            <a:endParaRPr lang="es-ES" dirty="0"/>
          </a:p>
        </p:txBody>
      </p:sp>
      <p:cxnSp>
        <p:nvCxnSpPr>
          <p:cNvPr id="45" name="Conector recto de flecha 44"/>
          <p:cNvCxnSpPr>
            <a:endCxn id="35" idx="1"/>
          </p:cNvCxnSpPr>
          <p:nvPr/>
        </p:nvCxnSpPr>
        <p:spPr>
          <a:xfrm>
            <a:off x="6268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Elipse 45"/>
          <p:cNvSpPr/>
          <p:nvPr/>
        </p:nvSpPr>
        <p:spPr>
          <a:xfrm>
            <a:off x="3235199" y="4024715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I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48" name="Conector recto de flecha 47"/>
          <p:cNvCxnSpPr>
            <a:endCxn id="46" idx="0"/>
          </p:cNvCxnSpPr>
          <p:nvPr/>
        </p:nvCxnSpPr>
        <p:spPr>
          <a:xfrm>
            <a:off x="3481521" y="3323116"/>
            <a:ext cx="0" cy="701599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Conector recto de flecha 48"/>
          <p:cNvCxnSpPr>
            <a:stCxn id="46" idx="2"/>
          </p:cNvCxnSpPr>
          <p:nvPr/>
        </p:nvCxnSpPr>
        <p:spPr>
          <a:xfrm flipH="1">
            <a:off x="2220648" y="4271061"/>
            <a:ext cx="1014551" cy="0"/>
          </a:xfrm>
          <a:prstGeom prst="straightConnector1">
            <a:avLst/>
          </a:prstGeom>
          <a:ln w="7620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CuadroTexto 49"/>
          <p:cNvSpPr txBox="1"/>
          <p:nvPr/>
        </p:nvSpPr>
        <p:spPr>
          <a:xfrm>
            <a:off x="2603757" y="393792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9</a:t>
            </a:r>
            <a:endParaRPr lang="es-ES" dirty="0"/>
          </a:p>
        </p:txBody>
      </p:sp>
      <p:sp>
        <p:nvSpPr>
          <p:cNvPr id="51" name="CuadroTexto 50"/>
          <p:cNvSpPr txBox="1"/>
          <p:nvPr/>
        </p:nvSpPr>
        <p:spPr>
          <a:xfrm>
            <a:off x="3423335" y="3523999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10</a:t>
            </a:r>
            <a:endParaRPr lang="es-ES" dirty="0"/>
          </a:p>
        </p:txBody>
      </p:sp>
      <p:cxnSp>
        <p:nvCxnSpPr>
          <p:cNvPr id="52" name="Conector recto de flecha 51"/>
          <p:cNvCxnSpPr>
            <a:endCxn id="46" idx="1"/>
          </p:cNvCxnSpPr>
          <p:nvPr/>
        </p:nvCxnSpPr>
        <p:spPr>
          <a:xfrm>
            <a:off x="2148502" y="3250963"/>
            <a:ext cx="1158843" cy="845905"/>
          </a:xfrm>
          <a:prstGeom prst="straightConnector1">
            <a:avLst/>
          </a:prstGeom>
          <a:ln w="19050" cmpd="sng">
            <a:solidFill>
              <a:srgbClr val="000000"/>
            </a:solidFill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3" name="CuadroTexto 52"/>
          <p:cNvSpPr txBox="1"/>
          <p:nvPr/>
        </p:nvSpPr>
        <p:spPr>
          <a:xfrm>
            <a:off x="2603757" y="3375406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17</a:t>
            </a:r>
            <a:endParaRPr lang="es-ES" dirty="0"/>
          </a:p>
        </p:txBody>
      </p:sp>
      <p:sp>
        <p:nvSpPr>
          <p:cNvPr id="54" name="CuadroTexto 53"/>
          <p:cNvSpPr txBox="1"/>
          <p:nvPr/>
        </p:nvSpPr>
        <p:spPr>
          <a:xfrm>
            <a:off x="2739897" y="2154922"/>
            <a:ext cx="4186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11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841856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-16433" y="1688357"/>
            <a:ext cx="91604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one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vertex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from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graph</a:t>
            </a:r>
            <a:r>
              <a:rPr lang="es-ES" sz="2400" dirty="0" smtClean="0">
                <a:latin typeface="Arial Narrow"/>
                <a:cs typeface="Arial Narrow"/>
              </a:rPr>
              <a:t> G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While</a:t>
            </a:r>
            <a:r>
              <a:rPr lang="es-ES" sz="2400" dirty="0" smtClean="0">
                <a:latin typeface="Arial Narrow"/>
                <a:cs typeface="Arial Narrow"/>
              </a:rPr>
              <a:t> (</a:t>
            </a:r>
            <a:r>
              <a:rPr lang="es-ES" sz="2400" dirty="0" err="1" smtClean="0">
                <a:latin typeface="Arial Narrow"/>
                <a:cs typeface="Arial Narrow"/>
              </a:rPr>
              <a:t>there</a:t>
            </a:r>
            <a:r>
              <a:rPr lang="es-ES" sz="2400" dirty="0" smtClean="0">
                <a:latin typeface="Arial Narrow"/>
                <a:cs typeface="Arial Narrow"/>
              </a:rPr>
              <a:t> are </a:t>
            </a:r>
            <a:r>
              <a:rPr lang="es-ES" sz="2400" dirty="0" err="1" smtClean="0">
                <a:latin typeface="Arial Narrow"/>
                <a:cs typeface="Arial Narrow"/>
              </a:rPr>
              <a:t>still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vertices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add</a:t>
            </a:r>
            <a:r>
              <a:rPr lang="es-ES" sz="2400" dirty="0" smtClean="0">
                <a:latin typeface="Arial Narrow"/>
                <a:cs typeface="Arial Narrow"/>
              </a:rPr>
              <a:t>)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find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set of links L </a:t>
            </a:r>
            <a:r>
              <a:rPr lang="es-ES" sz="2400" dirty="0" err="1" smtClean="0">
                <a:latin typeface="Arial Narrow"/>
                <a:cs typeface="Arial Narrow"/>
              </a:rPr>
              <a:t>connecting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a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not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 smtClean="0">
              <a:latin typeface="Arial Narrow"/>
              <a:cs typeface="Arial Narrow"/>
            </a:endParaRPr>
          </a:p>
          <a:p>
            <a:pPr lvl="1"/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Find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, in L,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the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with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minimum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weight</a:t>
            </a: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that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, and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new </a:t>
            </a:r>
            <a:r>
              <a:rPr lang="es-ES" sz="2400" dirty="0" err="1" smtClean="0">
                <a:latin typeface="Arial Narrow"/>
                <a:cs typeface="Arial Narrow"/>
              </a:rPr>
              <a:t>vertex</a:t>
            </a:r>
            <a:r>
              <a:rPr lang="es-ES" sz="2400" dirty="0" smtClean="0">
                <a:latin typeface="Arial Narrow"/>
                <a:cs typeface="Arial Narrow"/>
              </a:rPr>
              <a:t>,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26077829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/>
          <p:cNvSpPr txBox="1">
            <a:spLocks/>
          </p:cNvSpPr>
          <p:nvPr/>
        </p:nvSpPr>
        <p:spPr>
          <a:xfrm>
            <a:off x="-16433" y="451205"/>
            <a:ext cx="9160433" cy="61455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 fontScale="90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Schedule Term2  (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first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half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)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2" name="CuadroTexto 1"/>
          <p:cNvSpPr txBox="1"/>
          <p:nvPr/>
        </p:nvSpPr>
        <p:spPr>
          <a:xfrm>
            <a:off x="1030111" y="1098224"/>
            <a:ext cx="62653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Mon</a:t>
            </a:r>
            <a:r>
              <a:rPr lang="es-E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		</a:t>
            </a:r>
            <a:r>
              <a:rPr lang="es-ES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Tue</a:t>
            </a:r>
            <a:r>
              <a:rPr lang="es-E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		</a:t>
            </a:r>
            <a:r>
              <a:rPr lang="es-ES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Wed</a:t>
            </a:r>
            <a:r>
              <a:rPr lang="es-E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		</a:t>
            </a:r>
            <a:r>
              <a:rPr lang="es-ES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Thu</a:t>
            </a:r>
            <a:r>
              <a:rPr lang="es-E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		</a:t>
            </a:r>
            <a:r>
              <a:rPr lang="es-ES" b="1" dirty="0" err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Fri</a:t>
            </a:r>
            <a:r>
              <a:rPr lang="es-E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	</a:t>
            </a:r>
            <a:endParaRPr lang="es-ES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-16433" y="1360692"/>
            <a:ext cx="1215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 smtClean="0">
                <a:solidFill>
                  <a:schemeClr val="bg2">
                    <a:lumMod val="50000"/>
                  </a:schemeClr>
                </a:solidFill>
              </a:rPr>
              <a:t>Week</a:t>
            </a:r>
            <a:r>
              <a:rPr lang="es-ES" b="1" dirty="0" smtClean="0">
                <a:solidFill>
                  <a:schemeClr val="bg2">
                    <a:lumMod val="50000"/>
                  </a:schemeClr>
                </a:solidFill>
              </a:rPr>
              <a:t> 11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1030111" y="1431247"/>
            <a:ext cx="7944556" cy="276999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14-Jan			15-Jan			16-Jan			17-Jan			18-Jan</a:t>
            </a:r>
            <a:endParaRPr lang="es-ES" sz="1200" dirty="0"/>
          </a:p>
        </p:txBody>
      </p:sp>
      <p:sp>
        <p:nvSpPr>
          <p:cNvPr id="18" name="CuadroTexto 17"/>
          <p:cNvSpPr txBox="1"/>
          <p:nvPr/>
        </p:nvSpPr>
        <p:spPr>
          <a:xfrm>
            <a:off x="995829" y="2575351"/>
            <a:ext cx="79082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 err="1" smtClean="0">
                <a:solidFill>
                  <a:srgbClr val="000000"/>
                </a:solidFill>
              </a:rPr>
              <a:t>Lecture</a:t>
            </a:r>
            <a:r>
              <a:rPr lang="es-ES" sz="1400" b="1" dirty="0" smtClean="0">
                <a:solidFill>
                  <a:srgbClr val="000000"/>
                </a:solidFill>
              </a:rPr>
              <a:t> </a:t>
            </a:r>
            <a:r>
              <a:rPr lang="es-ES" sz="1400" b="1" dirty="0">
                <a:solidFill>
                  <a:srgbClr val="000000"/>
                </a:solidFill>
              </a:rPr>
              <a:t>12 </a:t>
            </a:r>
            <a:r>
              <a:rPr lang="es-ES" sz="1400" b="1" dirty="0" smtClean="0">
                <a:solidFill>
                  <a:srgbClr val="000000"/>
                </a:solidFill>
              </a:rPr>
              <a:t>		Lab.12					Lab.12</a:t>
            </a:r>
            <a:r>
              <a:rPr lang="es-E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	</a:t>
            </a:r>
            <a:r>
              <a:rPr lang="es-ES" sz="1400" b="1" dirty="0" err="1"/>
              <a:t>Hashing</a:t>
            </a:r>
            <a:r>
              <a:rPr lang="es-ES" sz="1400" b="1" dirty="0"/>
              <a:t> </a:t>
            </a:r>
            <a:r>
              <a:rPr lang="es-ES" sz="1400" b="1" dirty="0" err="1"/>
              <a:t>quiz</a:t>
            </a:r>
            <a:endParaRPr lang="es-ES" sz="1400" b="1" dirty="0"/>
          </a:p>
          <a:p>
            <a:r>
              <a:rPr lang="es-ES" sz="1400" b="1" dirty="0" smtClean="0">
                <a:solidFill>
                  <a:srgbClr val="FF0000"/>
                </a:solidFill>
              </a:rPr>
              <a:t>												</a:t>
            </a:r>
            <a:r>
              <a:rPr lang="es-ES" sz="1400" b="1" dirty="0" err="1" smtClean="0">
                <a:solidFill>
                  <a:srgbClr val="000000"/>
                </a:solidFill>
              </a:rPr>
              <a:t>Lab</a:t>
            </a:r>
            <a:r>
              <a:rPr lang="es-ES" sz="1400" b="1" dirty="0" smtClean="0">
                <a:solidFill>
                  <a:srgbClr val="000000"/>
                </a:solidFill>
              </a:rPr>
              <a:t>. </a:t>
            </a:r>
            <a:r>
              <a:rPr lang="es-ES" sz="1400" b="1" dirty="0" err="1" smtClean="0">
                <a:solidFill>
                  <a:srgbClr val="000000"/>
                </a:solidFill>
              </a:rPr>
              <a:t>Submission</a:t>
            </a:r>
            <a:r>
              <a:rPr lang="es-ES" sz="1400" b="1" dirty="0" smtClean="0">
                <a:solidFill>
                  <a:srgbClr val="000000"/>
                </a:solidFill>
              </a:rPr>
              <a:t> </a:t>
            </a:r>
            <a:r>
              <a:rPr lang="es-ES" sz="1400" b="1" dirty="0" err="1" smtClean="0">
                <a:solidFill>
                  <a:srgbClr val="000000"/>
                </a:solidFill>
              </a:rPr>
              <a:t>Binary</a:t>
            </a:r>
            <a:r>
              <a:rPr lang="es-ES" sz="1400" b="1" dirty="0" smtClean="0">
                <a:solidFill>
                  <a:srgbClr val="000000"/>
                </a:solidFill>
              </a:rPr>
              <a:t> </a:t>
            </a:r>
            <a:r>
              <a:rPr lang="es-ES" sz="1400" b="1" dirty="0" err="1" smtClean="0">
                <a:solidFill>
                  <a:srgbClr val="000000"/>
                </a:solidFill>
              </a:rPr>
              <a:t>Search</a:t>
            </a:r>
            <a:endParaRPr lang="es-ES" sz="1400" dirty="0">
              <a:solidFill>
                <a:srgbClr val="000000"/>
              </a:solidFill>
            </a:endParaRPr>
          </a:p>
        </p:txBody>
      </p:sp>
      <p:sp>
        <p:nvSpPr>
          <p:cNvPr id="20" name="CuadroTexto 19"/>
          <p:cNvSpPr txBox="1"/>
          <p:nvPr/>
        </p:nvSpPr>
        <p:spPr>
          <a:xfrm>
            <a:off x="1038162" y="3534527"/>
            <a:ext cx="790828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 err="1">
                <a:solidFill>
                  <a:srgbClr val="000000"/>
                </a:solidFill>
              </a:rPr>
              <a:t>Lecture</a:t>
            </a:r>
            <a:r>
              <a:rPr lang="es-ES" sz="1400" b="1" dirty="0">
                <a:solidFill>
                  <a:srgbClr val="000000"/>
                </a:solidFill>
              </a:rPr>
              <a:t> 13		Lab.13					Lab.</a:t>
            </a:r>
            <a:r>
              <a:rPr lang="es-ES" sz="1400" b="1" dirty="0" smtClean="0">
                <a:solidFill>
                  <a:srgbClr val="000000"/>
                </a:solidFill>
              </a:rPr>
              <a:t>13</a:t>
            </a:r>
            <a:r>
              <a:rPr lang="es-E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	</a:t>
            </a:r>
            <a:r>
              <a:rPr lang="es-ES" sz="1400" b="1" dirty="0" err="1" smtClean="0">
                <a:solidFill>
                  <a:srgbClr val="000000"/>
                </a:solidFill>
              </a:rPr>
              <a:t>Binary</a:t>
            </a:r>
            <a:r>
              <a:rPr lang="es-ES" sz="1400" b="1" dirty="0" smtClean="0">
                <a:solidFill>
                  <a:srgbClr val="000000"/>
                </a:solidFill>
              </a:rPr>
              <a:t> </a:t>
            </a:r>
            <a:r>
              <a:rPr lang="es-ES" sz="1400" b="1" dirty="0" err="1">
                <a:solidFill>
                  <a:srgbClr val="000000"/>
                </a:solidFill>
              </a:rPr>
              <a:t>Search</a:t>
            </a:r>
            <a:r>
              <a:rPr lang="es-ES" sz="1400" b="1" dirty="0">
                <a:solidFill>
                  <a:srgbClr val="000000"/>
                </a:solidFill>
              </a:rPr>
              <a:t> </a:t>
            </a:r>
            <a:r>
              <a:rPr lang="es-ES" sz="1400" b="1" dirty="0" err="1">
                <a:solidFill>
                  <a:srgbClr val="000000"/>
                </a:solidFill>
              </a:rPr>
              <a:t>quiz</a:t>
            </a:r>
            <a:endParaRPr lang="es-ES" sz="1400" b="1" dirty="0" smtClean="0">
              <a:solidFill>
                <a:srgbClr val="000000"/>
              </a:solidFill>
            </a:endParaRPr>
          </a:p>
          <a:p>
            <a:r>
              <a:rPr lang="es-ES" sz="1400" b="1" dirty="0" smtClean="0">
                <a:solidFill>
                  <a:srgbClr val="000000"/>
                </a:solidFill>
              </a:rPr>
              <a:t>		</a:t>
            </a:r>
          </a:p>
          <a:p>
            <a:r>
              <a:rPr lang="es-ES" sz="1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r>
              <a:rPr lang="es-ES" sz="14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										</a:t>
            </a:r>
            <a:r>
              <a:rPr lang="es-ES" sz="14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	</a:t>
            </a:r>
            <a:endParaRPr lang="es-E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1038162" y="4461440"/>
            <a:ext cx="79082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 err="1" smtClean="0"/>
              <a:t>Lecture</a:t>
            </a:r>
            <a:r>
              <a:rPr lang="es-ES" sz="1400" b="1" dirty="0" smtClean="0"/>
              <a:t> 14 		Lab.14					Lab.14  		</a:t>
            </a:r>
            <a:r>
              <a:rPr lang="es-ES" sz="1400" b="1" dirty="0" err="1">
                <a:solidFill>
                  <a:srgbClr val="000000"/>
                </a:solidFill>
              </a:rPr>
              <a:t>Implicit</a:t>
            </a:r>
            <a:r>
              <a:rPr lang="es-ES" sz="1400" b="1" dirty="0">
                <a:solidFill>
                  <a:srgbClr val="000000"/>
                </a:solidFill>
              </a:rPr>
              <a:t> Data </a:t>
            </a:r>
            <a:r>
              <a:rPr lang="es-ES" sz="1400" b="1" dirty="0" err="1">
                <a:solidFill>
                  <a:srgbClr val="000000"/>
                </a:solidFill>
              </a:rPr>
              <a:t>Structures</a:t>
            </a:r>
            <a:r>
              <a:rPr lang="es-ES" sz="1400" b="1" dirty="0">
                <a:solidFill>
                  <a:srgbClr val="000000"/>
                </a:solidFill>
              </a:rPr>
              <a:t> </a:t>
            </a:r>
            <a:r>
              <a:rPr lang="es-ES" sz="1400" b="1" dirty="0" err="1">
                <a:solidFill>
                  <a:srgbClr val="000000"/>
                </a:solidFill>
              </a:rPr>
              <a:t>quiz</a:t>
            </a:r>
            <a:endParaRPr lang="es-ES" sz="1400" b="1" dirty="0">
              <a:solidFill>
                <a:srgbClr val="000000"/>
              </a:solidFill>
            </a:endParaRPr>
          </a:p>
          <a:p>
            <a:r>
              <a:rPr lang="es-ES" sz="1400" b="1" dirty="0" smtClean="0">
                <a:solidFill>
                  <a:srgbClr val="000000"/>
                </a:solidFill>
              </a:rPr>
              <a:t>          </a:t>
            </a:r>
            <a:r>
              <a:rPr lang="es-ES" sz="1400" b="1" dirty="0">
                <a:solidFill>
                  <a:srgbClr val="000000"/>
                </a:solidFill>
              </a:rPr>
              <a:t>	</a:t>
            </a:r>
            <a:r>
              <a:rPr lang="es-ES" sz="1400" b="1" dirty="0" smtClean="0">
                <a:solidFill>
                  <a:srgbClr val="000000"/>
                </a:solidFill>
              </a:rPr>
              <a:t>											</a:t>
            </a:r>
            <a:r>
              <a:rPr lang="es-ES" sz="1400" b="1" dirty="0" err="1" smtClean="0">
                <a:solidFill>
                  <a:srgbClr val="000000"/>
                </a:solidFill>
              </a:rPr>
              <a:t>Lab</a:t>
            </a:r>
            <a:r>
              <a:rPr lang="es-ES" sz="1400" b="1" dirty="0" smtClean="0">
                <a:solidFill>
                  <a:srgbClr val="000000"/>
                </a:solidFill>
              </a:rPr>
              <a:t>. </a:t>
            </a:r>
            <a:r>
              <a:rPr lang="es-ES" sz="1400" b="1" dirty="0" err="1" smtClean="0">
                <a:solidFill>
                  <a:srgbClr val="000000"/>
                </a:solidFill>
              </a:rPr>
              <a:t>Sub.Heap</a:t>
            </a:r>
            <a:r>
              <a:rPr lang="es-ES" sz="1400" b="1" dirty="0" smtClean="0">
                <a:solidFill>
                  <a:srgbClr val="000000"/>
                </a:solidFill>
              </a:rPr>
              <a:t>, </a:t>
            </a:r>
            <a:r>
              <a:rPr lang="es-ES" sz="1400" b="1" dirty="0" err="1" smtClean="0">
                <a:solidFill>
                  <a:srgbClr val="000000"/>
                </a:solidFill>
              </a:rPr>
              <a:t>Heapsort</a:t>
            </a:r>
            <a:endParaRPr lang="es-ES" sz="1400" dirty="0">
              <a:solidFill>
                <a:srgbClr val="000000"/>
              </a:solidFill>
            </a:endParaRPr>
          </a:p>
        </p:txBody>
      </p:sp>
      <p:sp>
        <p:nvSpPr>
          <p:cNvPr id="12" name="CuadroTexto 11"/>
          <p:cNvSpPr txBox="1"/>
          <p:nvPr/>
        </p:nvSpPr>
        <p:spPr>
          <a:xfrm>
            <a:off x="969543" y="1682580"/>
            <a:ext cx="9614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b="1" dirty="0" err="1"/>
              <a:t>Lecture</a:t>
            </a:r>
            <a:r>
              <a:rPr lang="es-ES" sz="1400" b="1" dirty="0"/>
              <a:t> 11</a:t>
            </a:r>
            <a:endParaRPr lang="es-ES" sz="1400" dirty="0"/>
          </a:p>
        </p:txBody>
      </p:sp>
      <p:sp>
        <p:nvSpPr>
          <p:cNvPr id="13" name="CuadroTexto 12"/>
          <p:cNvSpPr txBox="1"/>
          <p:nvPr/>
        </p:nvSpPr>
        <p:spPr>
          <a:xfrm>
            <a:off x="1030111" y="2321353"/>
            <a:ext cx="7944556" cy="276999"/>
          </a:xfrm>
          <a:prstGeom prst="rect">
            <a:avLst/>
          </a:prstGeom>
          <a:solidFill>
            <a:srgbClr val="DDD9C3"/>
          </a:solidFill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rgbClr val="948A54"/>
                </a:solidFill>
              </a:rPr>
              <a:t>21-Jan		</a:t>
            </a:r>
            <a:r>
              <a:rPr lang="es-ES" sz="1200" b="1" dirty="0" smtClean="0">
                <a:solidFill>
                  <a:srgbClr val="948A54"/>
                </a:solidFill>
              </a:rPr>
              <a:t>	22</a:t>
            </a:r>
            <a:r>
              <a:rPr lang="es-ES" sz="1200" b="1" dirty="0">
                <a:solidFill>
                  <a:srgbClr val="948A54"/>
                </a:solidFill>
              </a:rPr>
              <a:t>-Jan		</a:t>
            </a:r>
            <a:r>
              <a:rPr lang="es-ES" sz="1200" b="1" dirty="0" smtClean="0">
                <a:solidFill>
                  <a:srgbClr val="948A54"/>
                </a:solidFill>
              </a:rPr>
              <a:t>	23</a:t>
            </a:r>
            <a:r>
              <a:rPr lang="es-ES" sz="1200" b="1" dirty="0">
                <a:solidFill>
                  <a:srgbClr val="948A54"/>
                </a:solidFill>
              </a:rPr>
              <a:t>-Jan		</a:t>
            </a:r>
            <a:r>
              <a:rPr lang="es-ES" sz="1200" b="1" dirty="0" smtClean="0">
                <a:solidFill>
                  <a:srgbClr val="948A54"/>
                </a:solidFill>
              </a:rPr>
              <a:t>	24</a:t>
            </a:r>
            <a:r>
              <a:rPr lang="es-ES" sz="1200" b="1" dirty="0">
                <a:solidFill>
                  <a:srgbClr val="948A54"/>
                </a:solidFill>
              </a:rPr>
              <a:t>-Jan		</a:t>
            </a:r>
            <a:r>
              <a:rPr lang="es-ES" sz="1200" b="1" dirty="0" smtClean="0">
                <a:solidFill>
                  <a:srgbClr val="948A54"/>
                </a:solidFill>
              </a:rPr>
              <a:t>	25</a:t>
            </a:r>
            <a:r>
              <a:rPr lang="es-ES" sz="1200" b="1" dirty="0">
                <a:solidFill>
                  <a:srgbClr val="948A54"/>
                </a:solidFill>
              </a:rPr>
              <a:t>-</a:t>
            </a:r>
            <a:r>
              <a:rPr lang="es-ES" sz="1200" b="1" dirty="0" smtClean="0">
                <a:solidFill>
                  <a:srgbClr val="948A54"/>
                </a:solidFill>
              </a:rPr>
              <a:t>Jan</a:t>
            </a:r>
            <a:endParaRPr lang="es-ES" sz="1200" dirty="0"/>
          </a:p>
        </p:txBody>
      </p:sp>
      <p:sp>
        <p:nvSpPr>
          <p:cNvPr id="23" name="CuadroTexto 22"/>
          <p:cNvSpPr txBox="1"/>
          <p:nvPr/>
        </p:nvSpPr>
        <p:spPr>
          <a:xfrm>
            <a:off x="1066383" y="3278083"/>
            <a:ext cx="7908283" cy="276999"/>
          </a:xfrm>
          <a:prstGeom prst="rect">
            <a:avLst/>
          </a:prstGeom>
          <a:solidFill>
            <a:srgbClr val="DDD9C3"/>
          </a:solidFill>
        </p:spPr>
        <p:txBody>
          <a:bodyPr wrap="square" rtlCol="0">
            <a:spAutoFit/>
          </a:bodyPr>
          <a:lstStyle/>
          <a:p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28-Jan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29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-Jan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30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-Jan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31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-Jan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01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-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Feb</a:t>
            </a:r>
            <a:endParaRPr lang="es-ES" sz="1200" dirty="0"/>
          </a:p>
        </p:txBody>
      </p:sp>
      <p:sp>
        <p:nvSpPr>
          <p:cNvPr id="24" name="CuadroTexto 23"/>
          <p:cNvSpPr txBox="1"/>
          <p:nvPr/>
        </p:nvSpPr>
        <p:spPr>
          <a:xfrm>
            <a:off x="-16433" y="2262463"/>
            <a:ext cx="1215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 smtClean="0">
                <a:solidFill>
                  <a:schemeClr val="bg2">
                    <a:lumMod val="50000"/>
                  </a:schemeClr>
                </a:solidFill>
              </a:rPr>
              <a:t>Week</a:t>
            </a:r>
            <a:r>
              <a:rPr lang="es-ES" b="1" dirty="0" smtClean="0">
                <a:solidFill>
                  <a:schemeClr val="bg2">
                    <a:lumMod val="50000"/>
                  </a:schemeClr>
                </a:solidFill>
              </a:rPr>
              <a:t> 12</a:t>
            </a:r>
          </a:p>
        </p:txBody>
      </p:sp>
      <p:sp>
        <p:nvSpPr>
          <p:cNvPr id="25" name="CuadroTexto 24"/>
          <p:cNvSpPr txBox="1"/>
          <p:nvPr/>
        </p:nvSpPr>
        <p:spPr>
          <a:xfrm>
            <a:off x="-20557" y="3207528"/>
            <a:ext cx="1215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 smtClean="0">
                <a:solidFill>
                  <a:schemeClr val="bg2">
                    <a:lumMod val="50000"/>
                  </a:schemeClr>
                </a:solidFill>
              </a:rPr>
              <a:t>Week</a:t>
            </a:r>
            <a:r>
              <a:rPr lang="es-ES" b="1" dirty="0" smtClean="0">
                <a:solidFill>
                  <a:schemeClr val="bg2">
                    <a:lumMod val="50000"/>
                  </a:schemeClr>
                </a:solidFill>
              </a:rPr>
              <a:t> 13</a:t>
            </a:r>
          </a:p>
        </p:txBody>
      </p:sp>
      <p:sp>
        <p:nvSpPr>
          <p:cNvPr id="29" name="CuadroTexto 28"/>
          <p:cNvSpPr txBox="1"/>
          <p:nvPr/>
        </p:nvSpPr>
        <p:spPr>
          <a:xfrm>
            <a:off x="-6060" y="4162663"/>
            <a:ext cx="1215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 smtClean="0">
                <a:solidFill>
                  <a:schemeClr val="bg2">
                    <a:lumMod val="50000"/>
                  </a:schemeClr>
                </a:solidFill>
              </a:rPr>
              <a:t>Week</a:t>
            </a:r>
            <a:r>
              <a:rPr lang="es-ES" b="1" dirty="0" smtClean="0">
                <a:solidFill>
                  <a:schemeClr val="bg2">
                    <a:lumMod val="50000"/>
                  </a:schemeClr>
                </a:solidFill>
              </a:rPr>
              <a:t> 14</a:t>
            </a:r>
          </a:p>
        </p:txBody>
      </p:sp>
      <p:sp>
        <p:nvSpPr>
          <p:cNvPr id="30" name="CuadroTexto 29"/>
          <p:cNvSpPr txBox="1"/>
          <p:nvPr/>
        </p:nvSpPr>
        <p:spPr>
          <a:xfrm>
            <a:off x="14112" y="5124996"/>
            <a:ext cx="12158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 err="1" smtClean="0">
                <a:solidFill>
                  <a:schemeClr val="bg2">
                    <a:lumMod val="50000"/>
                  </a:schemeClr>
                </a:solidFill>
              </a:rPr>
              <a:t>Week</a:t>
            </a:r>
            <a:r>
              <a:rPr lang="es-ES" b="1" dirty="0" smtClean="0">
                <a:solidFill>
                  <a:schemeClr val="bg2">
                    <a:lumMod val="50000"/>
                  </a:schemeClr>
                </a:solidFill>
              </a:rPr>
              <a:t> 15</a:t>
            </a:r>
          </a:p>
        </p:txBody>
      </p:sp>
      <p:sp>
        <p:nvSpPr>
          <p:cNvPr id="31" name="CuadroTexto 30"/>
          <p:cNvSpPr txBox="1"/>
          <p:nvPr/>
        </p:nvSpPr>
        <p:spPr>
          <a:xfrm>
            <a:off x="1066384" y="4218231"/>
            <a:ext cx="7908283" cy="276999"/>
          </a:xfrm>
          <a:prstGeom prst="rect">
            <a:avLst/>
          </a:prstGeom>
          <a:solidFill>
            <a:srgbClr val="DDD9C3"/>
          </a:solidFill>
        </p:spPr>
        <p:txBody>
          <a:bodyPr wrap="square" rtlCol="0">
            <a:spAutoFit/>
          </a:bodyPr>
          <a:lstStyle/>
          <a:p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04-Feb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05-Feb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06-Feb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07-Feb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08-Feb</a:t>
            </a:r>
            <a:endParaRPr lang="es-ES" sz="1200" dirty="0"/>
          </a:p>
        </p:txBody>
      </p:sp>
      <p:sp>
        <p:nvSpPr>
          <p:cNvPr id="32" name="CuadroTexto 31"/>
          <p:cNvSpPr txBox="1"/>
          <p:nvPr/>
        </p:nvSpPr>
        <p:spPr>
          <a:xfrm>
            <a:off x="1009940" y="5364392"/>
            <a:ext cx="790828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400" b="1" dirty="0" err="1" smtClean="0"/>
              <a:t>Lecture</a:t>
            </a:r>
            <a:r>
              <a:rPr lang="es-ES" sz="1400" b="1" dirty="0" smtClean="0"/>
              <a:t> 15 		Lab.15					Lab.15  		</a:t>
            </a:r>
            <a:r>
              <a:rPr lang="es-ES" sz="1400" b="1" dirty="0" err="1" smtClean="0">
                <a:solidFill>
                  <a:srgbClr val="000000"/>
                </a:solidFill>
              </a:rPr>
              <a:t>Graphs</a:t>
            </a:r>
            <a:r>
              <a:rPr lang="es-ES" sz="1400" b="1" dirty="0" smtClean="0">
                <a:solidFill>
                  <a:srgbClr val="000000"/>
                </a:solidFill>
              </a:rPr>
              <a:t> </a:t>
            </a:r>
            <a:r>
              <a:rPr lang="es-ES" sz="1400" b="1" dirty="0" err="1" smtClean="0">
                <a:solidFill>
                  <a:srgbClr val="000000"/>
                </a:solidFill>
              </a:rPr>
              <a:t>quiz</a:t>
            </a:r>
            <a:endParaRPr lang="es-ES" sz="1400" b="1" dirty="0">
              <a:solidFill>
                <a:srgbClr val="000000"/>
              </a:solidFill>
            </a:endParaRPr>
          </a:p>
          <a:p>
            <a:r>
              <a:rPr lang="es-ES" sz="1400" b="1" dirty="0" smtClean="0">
                <a:solidFill>
                  <a:srgbClr val="000000"/>
                </a:solidFill>
              </a:rPr>
              <a:t>          </a:t>
            </a:r>
            <a:r>
              <a:rPr lang="es-ES" sz="1400" b="1" dirty="0">
                <a:solidFill>
                  <a:srgbClr val="000000"/>
                </a:solidFill>
              </a:rPr>
              <a:t>	</a:t>
            </a:r>
            <a:r>
              <a:rPr lang="es-ES" sz="1400" b="1" dirty="0" smtClean="0">
                <a:solidFill>
                  <a:srgbClr val="000000"/>
                </a:solidFill>
              </a:rPr>
              <a:t>											</a:t>
            </a:r>
            <a:r>
              <a:rPr lang="es-ES" sz="1400" b="1" dirty="0" err="1" smtClean="0">
                <a:solidFill>
                  <a:srgbClr val="000000"/>
                </a:solidFill>
              </a:rPr>
              <a:t>Lab</a:t>
            </a:r>
            <a:r>
              <a:rPr lang="es-ES" sz="1400" b="1" dirty="0" smtClean="0">
                <a:solidFill>
                  <a:srgbClr val="000000"/>
                </a:solidFill>
              </a:rPr>
              <a:t>. </a:t>
            </a:r>
            <a:r>
              <a:rPr lang="es-ES" sz="1400" b="1" dirty="0" err="1" smtClean="0">
                <a:solidFill>
                  <a:srgbClr val="000000"/>
                </a:solidFill>
              </a:rPr>
              <a:t>Submission</a:t>
            </a:r>
            <a:r>
              <a:rPr lang="es-ES" sz="1400" b="1" dirty="0" smtClean="0">
                <a:solidFill>
                  <a:srgbClr val="000000"/>
                </a:solidFill>
              </a:rPr>
              <a:t> </a:t>
            </a:r>
            <a:r>
              <a:rPr lang="es-ES" sz="1400" b="1" dirty="0" err="1" smtClean="0">
                <a:solidFill>
                  <a:srgbClr val="000000"/>
                </a:solidFill>
              </a:rPr>
              <a:t>Graphs</a:t>
            </a:r>
            <a:endParaRPr lang="es-ES" sz="1400" b="1" dirty="0" smtClean="0">
              <a:solidFill>
                <a:srgbClr val="000000"/>
              </a:solidFill>
            </a:endParaRPr>
          </a:p>
          <a:p>
            <a:r>
              <a:rPr lang="es-ES" sz="1400" b="1" dirty="0" smtClean="0">
                <a:solidFill>
                  <a:srgbClr val="000000"/>
                </a:solidFill>
              </a:rPr>
              <a:t>												ESSAY, </a:t>
            </a:r>
            <a:r>
              <a:rPr lang="es-ES" sz="1400" b="1" dirty="0" err="1" smtClean="0">
                <a:solidFill>
                  <a:srgbClr val="000000"/>
                </a:solidFill>
              </a:rPr>
              <a:t>Assignment</a:t>
            </a:r>
            <a:endParaRPr lang="es-ES" sz="1400" dirty="0">
              <a:solidFill>
                <a:srgbClr val="000000"/>
              </a:solidFill>
            </a:endParaRPr>
          </a:p>
          <a:p>
            <a:r>
              <a:rPr lang="es-ES" sz="1400" dirty="0" smtClean="0">
                <a:solidFill>
                  <a:srgbClr val="000000"/>
                </a:solidFill>
              </a:rPr>
              <a:t>	</a:t>
            </a:r>
            <a:endParaRPr lang="es-ES" sz="1400" dirty="0">
              <a:solidFill>
                <a:srgbClr val="000000"/>
              </a:solidFill>
            </a:endParaRPr>
          </a:p>
        </p:txBody>
      </p:sp>
      <p:sp>
        <p:nvSpPr>
          <p:cNvPr id="33" name="CuadroTexto 32"/>
          <p:cNvSpPr txBox="1"/>
          <p:nvPr/>
        </p:nvSpPr>
        <p:spPr>
          <a:xfrm>
            <a:off x="1038162" y="5121183"/>
            <a:ext cx="7908283" cy="276999"/>
          </a:xfrm>
          <a:prstGeom prst="rect">
            <a:avLst/>
          </a:prstGeom>
          <a:solidFill>
            <a:srgbClr val="DDD9C3"/>
          </a:solidFill>
        </p:spPr>
        <p:txBody>
          <a:bodyPr wrap="square" rtlCol="0">
            <a:spAutoFit/>
          </a:bodyPr>
          <a:lstStyle/>
          <a:p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11-Feb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12-Feb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13-Feb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14-Feb</a:t>
            </a:r>
            <a:r>
              <a:rPr lang="es-ES" sz="1200" b="1" dirty="0">
                <a:solidFill>
                  <a:schemeClr val="bg2">
                    <a:lumMod val="50000"/>
                  </a:schemeClr>
                </a:solidFill>
              </a:rPr>
              <a:t>		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	15-Feb</a:t>
            </a:r>
            <a:endParaRPr lang="es-ES" sz="1200" dirty="0"/>
          </a:p>
        </p:txBody>
      </p:sp>
      <p:sp>
        <p:nvSpPr>
          <p:cNvPr id="34" name="CuadroTexto 33"/>
          <p:cNvSpPr txBox="1"/>
          <p:nvPr/>
        </p:nvSpPr>
        <p:spPr>
          <a:xfrm>
            <a:off x="1038162" y="6034483"/>
            <a:ext cx="7908283" cy="307777"/>
          </a:xfrm>
          <a:prstGeom prst="rect">
            <a:avLst/>
          </a:prstGeom>
          <a:pattFill prst="ltUpDiag">
            <a:fgClr>
              <a:srgbClr val="DDD9C3"/>
            </a:fgClr>
            <a:bgClr>
              <a:prstClr val="white"/>
            </a:bgClr>
          </a:pattFill>
          <a:ln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ES" sz="1400" b="1" dirty="0" smtClean="0">
                <a:solidFill>
                  <a:schemeClr val="bg2">
                    <a:lumMod val="50000"/>
                  </a:schemeClr>
                </a:solidFill>
              </a:rPr>
              <a:t>READING WEEK (18-Feb-24Feb)</a:t>
            </a:r>
            <a:endParaRPr lang="es-ES" sz="140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4811886" y="2852961"/>
            <a:ext cx="1382889" cy="276999"/>
          </a:xfrm>
          <a:prstGeom prst="rect">
            <a:avLst/>
          </a:prstGeom>
          <a:pattFill prst="pct25">
            <a:fgClr>
              <a:srgbClr val="DDD9C3"/>
            </a:fgClr>
            <a:bgClr>
              <a:prstClr val="white"/>
            </a:bgClr>
          </a:pattFill>
          <a:ln>
            <a:solidFill>
              <a:schemeClr val="bg2">
                <a:lumMod val="50000"/>
              </a:schemeClr>
            </a:solidFill>
          </a:ln>
        </p:spPr>
        <p:txBody>
          <a:bodyPr wrap="square" lIns="36000" rIns="36000" rtlCol="0">
            <a:spAutoFit/>
          </a:bodyPr>
          <a:lstStyle/>
          <a:p>
            <a:pPr algn="ctr"/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Office </a:t>
            </a:r>
            <a:r>
              <a:rPr lang="es-ES" sz="1200" b="1" dirty="0" err="1" smtClean="0">
                <a:solidFill>
                  <a:schemeClr val="bg2">
                    <a:lumMod val="50000"/>
                  </a:schemeClr>
                </a:solidFill>
              </a:rPr>
              <a:t>hours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 2-4pm</a:t>
            </a:r>
            <a:endParaRPr lang="es-ES" sz="1200" dirty="0"/>
          </a:p>
        </p:txBody>
      </p:sp>
      <p:sp>
        <p:nvSpPr>
          <p:cNvPr id="36" name="CuadroTexto 35"/>
          <p:cNvSpPr txBox="1"/>
          <p:nvPr/>
        </p:nvSpPr>
        <p:spPr>
          <a:xfrm>
            <a:off x="4827362" y="3800998"/>
            <a:ext cx="1382889" cy="276999"/>
          </a:xfrm>
          <a:prstGeom prst="rect">
            <a:avLst/>
          </a:prstGeom>
          <a:pattFill prst="pct25">
            <a:fgClr>
              <a:srgbClr val="DDD9C3"/>
            </a:fgClr>
            <a:bgClr>
              <a:prstClr val="white"/>
            </a:bgClr>
          </a:pattFill>
          <a:ln>
            <a:solidFill>
              <a:schemeClr val="bg2">
                <a:lumMod val="50000"/>
              </a:schemeClr>
            </a:solidFill>
          </a:ln>
        </p:spPr>
        <p:txBody>
          <a:bodyPr wrap="square" lIns="36000" rIns="36000" rtlCol="0">
            <a:spAutoFit/>
          </a:bodyPr>
          <a:lstStyle/>
          <a:p>
            <a:pPr algn="ctr"/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Office </a:t>
            </a:r>
            <a:r>
              <a:rPr lang="es-ES" sz="1200" b="1" dirty="0" err="1" smtClean="0">
                <a:solidFill>
                  <a:schemeClr val="bg2">
                    <a:lumMod val="50000"/>
                  </a:schemeClr>
                </a:solidFill>
              </a:rPr>
              <a:t>hours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 2-4pm</a:t>
            </a:r>
            <a:endParaRPr lang="es-ES" sz="1200" dirty="0"/>
          </a:p>
        </p:txBody>
      </p:sp>
      <p:sp>
        <p:nvSpPr>
          <p:cNvPr id="37" name="CuadroTexto 36"/>
          <p:cNvSpPr txBox="1"/>
          <p:nvPr/>
        </p:nvSpPr>
        <p:spPr>
          <a:xfrm>
            <a:off x="4827362" y="4724059"/>
            <a:ext cx="1382889" cy="276999"/>
          </a:xfrm>
          <a:prstGeom prst="rect">
            <a:avLst/>
          </a:prstGeom>
          <a:pattFill prst="pct25">
            <a:fgClr>
              <a:srgbClr val="DDD9C3"/>
            </a:fgClr>
            <a:bgClr>
              <a:prstClr val="white"/>
            </a:bgClr>
          </a:pattFill>
          <a:ln>
            <a:solidFill>
              <a:schemeClr val="bg2">
                <a:lumMod val="50000"/>
              </a:schemeClr>
            </a:solidFill>
          </a:ln>
        </p:spPr>
        <p:txBody>
          <a:bodyPr wrap="square" lIns="36000" rIns="36000" rtlCol="0">
            <a:spAutoFit/>
          </a:bodyPr>
          <a:lstStyle/>
          <a:p>
            <a:pPr algn="ctr"/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Office </a:t>
            </a:r>
            <a:r>
              <a:rPr lang="es-ES" sz="1200" b="1" dirty="0" err="1" smtClean="0">
                <a:solidFill>
                  <a:schemeClr val="bg2">
                    <a:lumMod val="50000"/>
                  </a:schemeClr>
                </a:solidFill>
              </a:rPr>
              <a:t>hours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 2-4pm</a:t>
            </a:r>
            <a:endParaRPr lang="es-ES" sz="1200" dirty="0"/>
          </a:p>
        </p:txBody>
      </p:sp>
      <p:sp>
        <p:nvSpPr>
          <p:cNvPr id="38" name="CuadroTexto 37"/>
          <p:cNvSpPr txBox="1"/>
          <p:nvPr/>
        </p:nvSpPr>
        <p:spPr>
          <a:xfrm>
            <a:off x="4827362" y="5624724"/>
            <a:ext cx="1382889" cy="276999"/>
          </a:xfrm>
          <a:prstGeom prst="rect">
            <a:avLst/>
          </a:prstGeom>
          <a:pattFill prst="pct25">
            <a:fgClr>
              <a:srgbClr val="DDD9C3"/>
            </a:fgClr>
            <a:bgClr>
              <a:prstClr val="white"/>
            </a:bgClr>
          </a:pattFill>
          <a:ln>
            <a:solidFill>
              <a:schemeClr val="bg2">
                <a:lumMod val="50000"/>
              </a:schemeClr>
            </a:solidFill>
          </a:ln>
        </p:spPr>
        <p:txBody>
          <a:bodyPr wrap="square" lIns="36000" rIns="36000" rtlCol="0">
            <a:spAutoFit/>
          </a:bodyPr>
          <a:lstStyle/>
          <a:p>
            <a:pPr algn="ctr"/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Office </a:t>
            </a:r>
            <a:r>
              <a:rPr lang="es-ES" sz="1200" b="1" dirty="0" err="1" smtClean="0">
                <a:solidFill>
                  <a:schemeClr val="bg2">
                    <a:lumMod val="50000"/>
                  </a:schemeClr>
                </a:solidFill>
              </a:rPr>
              <a:t>hours</a:t>
            </a:r>
            <a:r>
              <a:rPr lang="es-ES" sz="1200" b="1" dirty="0" smtClean="0">
                <a:solidFill>
                  <a:schemeClr val="bg2">
                    <a:lumMod val="50000"/>
                  </a:schemeClr>
                </a:solidFill>
              </a:rPr>
              <a:t> 2-4pm</a:t>
            </a:r>
            <a:endParaRPr lang="es-ES" sz="1200" dirty="0"/>
          </a:p>
        </p:txBody>
      </p:sp>
      <p:sp>
        <p:nvSpPr>
          <p:cNvPr id="3" name="Estrella de 5 puntas 2"/>
          <p:cNvSpPr/>
          <p:nvPr/>
        </p:nvSpPr>
        <p:spPr>
          <a:xfrm>
            <a:off x="457971" y="3555082"/>
            <a:ext cx="582681" cy="585803"/>
          </a:xfrm>
          <a:prstGeom prst="star5">
            <a:avLst>
              <a:gd name="adj" fmla="val 23712"/>
              <a:gd name="hf" fmla="val 105146"/>
              <a:gd name="vf" fmla="val 110557"/>
            </a:avLst>
          </a:prstGeom>
          <a:solidFill>
            <a:srgbClr val="FF0000"/>
          </a:solidFill>
          <a:ln w="952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" name="CuadroTexto 3"/>
          <p:cNvSpPr txBox="1"/>
          <p:nvPr/>
        </p:nvSpPr>
        <p:spPr>
          <a:xfrm>
            <a:off x="881528" y="3902915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FF0000"/>
                </a:solidFill>
                <a:latin typeface="DIN Condensed Bold"/>
                <a:cs typeface="DIN Condensed Bold"/>
              </a:rPr>
              <a:t>YOU ARE HERE</a:t>
            </a:r>
            <a:endParaRPr lang="es-ES" dirty="0">
              <a:solidFill>
                <a:srgbClr val="FF0000"/>
              </a:solidFill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17374380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-16433" y="1688357"/>
            <a:ext cx="91604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one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vertex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from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graph</a:t>
            </a:r>
            <a:r>
              <a:rPr lang="es-ES" sz="2400" dirty="0" smtClean="0">
                <a:latin typeface="Arial Narrow"/>
                <a:cs typeface="Arial Narrow"/>
              </a:rPr>
              <a:t> G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While</a:t>
            </a:r>
            <a:r>
              <a:rPr lang="es-ES" sz="2400" dirty="0" smtClean="0">
                <a:latin typeface="Arial Narrow"/>
                <a:cs typeface="Arial Narrow"/>
              </a:rPr>
              <a:t> (</a:t>
            </a:r>
            <a:r>
              <a:rPr lang="es-ES" sz="2400" dirty="0" err="1" smtClean="0">
                <a:latin typeface="Arial Narrow"/>
                <a:cs typeface="Arial Narrow"/>
              </a:rPr>
              <a:t>there</a:t>
            </a:r>
            <a:r>
              <a:rPr lang="es-ES" sz="2400" dirty="0" smtClean="0">
                <a:latin typeface="Arial Narrow"/>
                <a:cs typeface="Arial Narrow"/>
              </a:rPr>
              <a:t> are </a:t>
            </a:r>
            <a:r>
              <a:rPr lang="es-ES" sz="2400" dirty="0" err="1" smtClean="0">
                <a:latin typeface="Arial Narrow"/>
                <a:cs typeface="Arial Narrow"/>
              </a:rPr>
              <a:t>still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vertices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add</a:t>
            </a:r>
            <a:r>
              <a:rPr lang="es-ES" sz="2400" dirty="0" smtClean="0">
                <a:latin typeface="Arial Narrow"/>
                <a:cs typeface="Arial Narrow"/>
              </a:rPr>
              <a:t>)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find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set of links L </a:t>
            </a:r>
            <a:r>
              <a:rPr lang="es-ES" sz="2400" dirty="0" err="1" smtClean="0">
                <a:latin typeface="Arial Narrow"/>
                <a:cs typeface="Arial Narrow"/>
              </a:rPr>
              <a:t>connecting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a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not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 smtClean="0">
              <a:latin typeface="Arial Narrow"/>
              <a:cs typeface="Arial Narrow"/>
            </a:endParaRPr>
          </a:p>
          <a:p>
            <a:pPr lvl="1"/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Find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, in L,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the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with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minimum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weight</a:t>
            </a: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that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, and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new </a:t>
            </a:r>
            <a:r>
              <a:rPr lang="es-ES" sz="2400" dirty="0" err="1" smtClean="0">
                <a:latin typeface="Arial Narrow"/>
                <a:cs typeface="Arial Narrow"/>
              </a:rPr>
              <a:t>vertex</a:t>
            </a:r>
            <a:r>
              <a:rPr lang="es-ES" sz="2400" dirty="0" smtClean="0">
                <a:latin typeface="Arial Narrow"/>
                <a:cs typeface="Arial Narrow"/>
              </a:rPr>
              <a:t>,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>
              <a:latin typeface="Arial Narrow"/>
              <a:cs typeface="Arial Narrow"/>
            </a:endParaRPr>
          </a:p>
        </p:txBody>
      </p:sp>
      <p:sp>
        <p:nvSpPr>
          <p:cNvPr id="8" name="Llamada rectangular 7"/>
          <p:cNvSpPr/>
          <p:nvPr/>
        </p:nvSpPr>
        <p:spPr>
          <a:xfrm>
            <a:off x="5050118" y="821765"/>
            <a:ext cx="3929529" cy="732118"/>
          </a:xfrm>
          <a:prstGeom prst="wedgeRectCallout">
            <a:avLst>
              <a:gd name="adj1" fmla="val -36616"/>
              <a:gd name="adj2" fmla="val 86377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>
                <a:latin typeface="Consolas"/>
                <a:cs typeface="Consolas"/>
              </a:rPr>
              <a:t>v</a:t>
            </a:r>
            <a:r>
              <a:rPr lang="es-ES" dirty="0" smtClean="0">
                <a:latin typeface="Consolas"/>
                <a:cs typeface="Consolas"/>
              </a:rPr>
              <a:t>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  <a:endParaRPr lang="es-E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217457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-16433" y="1688357"/>
            <a:ext cx="91604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one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vertex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from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graph</a:t>
            </a:r>
            <a:r>
              <a:rPr lang="es-ES" sz="2400" dirty="0" smtClean="0">
                <a:latin typeface="Arial Narrow"/>
                <a:cs typeface="Arial Narrow"/>
              </a:rPr>
              <a:t> G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While</a:t>
            </a:r>
            <a:r>
              <a:rPr lang="es-ES" sz="2400" dirty="0" smtClean="0">
                <a:latin typeface="Arial Narrow"/>
                <a:cs typeface="Arial Narrow"/>
              </a:rPr>
              <a:t> (</a:t>
            </a:r>
            <a:r>
              <a:rPr lang="es-ES" sz="2400" dirty="0" err="1" smtClean="0">
                <a:latin typeface="Arial Narrow"/>
                <a:cs typeface="Arial Narrow"/>
              </a:rPr>
              <a:t>there</a:t>
            </a:r>
            <a:r>
              <a:rPr lang="es-ES" sz="2400" dirty="0" smtClean="0">
                <a:latin typeface="Arial Narrow"/>
                <a:cs typeface="Arial Narrow"/>
              </a:rPr>
              <a:t> are </a:t>
            </a:r>
            <a:r>
              <a:rPr lang="es-ES" sz="2400" dirty="0" err="1" smtClean="0">
                <a:latin typeface="Arial Narrow"/>
                <a:cs typeface="Arial Narrow"/>
              </a:rPr>
              <a:t>still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vertices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add</a:t>
            </a:r>
            <a:r>
              <a:rPr lang="es-ES" sz="2400" dirty="0" smtClean="0">
                <a:latin typeface="Arial Narrow"/>
                <a:cs typeface="Arial Narrow"/>
              </a:rPr>
              <a:t>)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find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set of links L </a:t>
            </a:r>
            <a:r>
              <a:rPr lang="es-ES" sz="2400" dirty="0" err="1" smtClean="0">
                <a:latin typeface="Arial Narrow"/>
                <a:cs typeface="Arial Narrow"/>
              </a:rPr>
              <a:t>connecting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a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not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 smtClean="0">
              <a:latin typeface="Arial Narrow"/>
              <a:cs typeface="Arial Narrow"/>
            </a:endParaRPr>
          </a:p>
          <a:p>
            <a:pPr lvl="1"/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Find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, in L,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the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with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minimum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weight</a:t>
            </a: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that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, and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new </a:t>
            </a:r>
            <a:r>
              <a:rPr lang="es-ES" sz="2400" dirty="0" err="1" smtClean="0">
                <a:latin typeface="Arial Narrow"/>
                <a:cs typeface="Arial Narrow"/>
              </a:rPr>
              <a:t>vertex</a:t>
            </a:r>
            <a:r>
              <a:rPr lang="es-ES" sz="2400" dirty="0" smtClean="0">
                <a:latin typeface="Arial Narrow"/>
                <a:cs typeface="Arial Narrow"/>
              </a:rPr>
              <a:t>,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>
              <a:latin typeface="Arial Narrow"/>
              <a:cs typeface="Arial Narrow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11" name="Llamada rectangular 10"/>
          <p:cNvSpPr/>
          <p:nvPr/>
        </p:nvSpPr>
        <p:spPr>
          <a:xfrm>
            <a:off x="5050118" y="821765"/>
            <a:ext cx="3929529" cy="732118"/>
          </a:xfrm>
          <a:prstGeom prst="wedgeRectCallout">
            <a:avLst>
              <a:gd name="adj1" fmla="val -36616"/>
              <a:gd name="adj2" fmla="val 86377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>
                <a:latin typeface="Consolas"/>
                <a:cs typeface="Consolas"/>
              </a:rPr>
              <a:t>v</a:t>
            </a:r>
            <a:r>
              <a:rPr lang="es-ES" dirty="0" smtClean="0">
                <a:latin typeface="Consolas"/>
                <a:cs typeface="Consolas"/>
              </a:rPr>
              <a:t>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55" name="Llamada rectangular 54"/>
          <p:cNvSpPr/>
          <p:nvPr/>
        </p:nvSpPr>
        <p:spPr>
          <a:xfrm>
            <a:off x="4799109" y="2375649"/>
            <a:ext cx="2522070" cy="510988"/>
          </a:xfrm>
          <a:prstGeom prst="wedgeRectCallout">
            <a:avLst>
              <a:gd name="adj1" fmla="val -62091"/>
              <a:gd name="adj2" fmla="val 16990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w</a:t>
            </a:r>
            <a:r>
              <a:rPr lang="es-ES" b="1" dirty="0" err="1" smtClean="0">
                <a:latin typeface="Consolas"/>
                <a:cs typeface="Consolas"/>
              </a:rPr>
              <a:t>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  <a:endParaRPr lang="es-E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239327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-16433" y="1688357"/>
            <a:ext cx="91604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one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vertex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from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graph</a:t>
            </a:r>
            <a:r>
              <a:rPr lang="es-ES" sz="2400" dirty="0" smtClean="0">
                <a:latin typeface="Arial Narrow"/>
                <a:cs typeface="Arial Narrow"/>
              </a:rPr>
              <a:t> G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While</a:t>
            </a:r>
            <a:r>
              <a:rPr lang="es-ES" sz="2400" dirty="0" smtClean="0">
                <a:latin typeface="Arial Narrow"/>
                <a:cs typeface="Arial Narrow"/>
              </a:rPr>
              <a:t> (</a:t>
            </a:r>
            <a:r>
              <a:rPr lang="es-ES" sz="2400" dirty="0" err="1" smtClean="0">
                <a:latin typeface="Arial Narrow"/>
                <a:cs typeface="Arial Narrow"/>
              </a:rPr>
              <a:t>there</a:t>
            </a:r>
            <a:r>
              <a:rPr lang="es-ES" sz="2400" dirty="0" smtClean="0">
                <a:latin typeface="Arial Narrow"/>
                <a:cs typeface="Arial Narrow"/>
              </a:rPr>
              <a:t> are </a:t>
            </a:r>
            <a:r>
              <a:rPr lang="es-ES" sz="2400" dirty="0" err="1" smtClean="0">
                <a:latin typeface="Arial Narrow"/>
                <a:cs typeface="Arial Narrow"/>
              </a:rPr>
              <a:t>still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vertices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add</a:t>
            </a:r>
            <a:r>
              <a:rPr lang="es-ES" sz="2400" dirty="0" smtClean="0">
                <a:latin typeface="Arial Narrow"/>
                <a:cs typeface="Arial Narrow"/>
              </a:rPr>
              <a:t>)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find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set of links L </a:t>
            </a:r>
            <a:r>
              <a:rPr lang="es-ES" sz="2400" dirty="0" err="1" smtClean="0">
                <a:latin typeface="Arial Narrow"/>
                <a:cs typeface="Arial Narrow"/>
              </a:rPr>
              <a:t>connecting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a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not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 smtClean="0">
              <a:latin typeface="Arial Narrow"/>
              <a:cs typeface="Arial Narrow"/>
            </a:endParaRPr>
          </a:p>
          <a:p>
            <a:pPr lvl="1"/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Find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, in L,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the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with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minimum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weight</a:t>
            </a: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that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, and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new </a:t>
            </a:r>
            <a:r>
              <a:rPr lang="es-ES" sz="2400" dirty="0" err="1" smtClean="0">
                <a:latin typeface="Arial Narrow"/>
                <a:cs typeface="Arial Narrow"/>
              </a:rPr>
              <a:t>vertex</a:t>
            </a:r>
            <a:r>
              <a:rPr lang="es-ES" sz="2400" dirty="0" smtClean="0">
                <a:latin typeface="Arial Narrow"/>
                <a:cs typeface="Arial Narrow"/>
              </a:rPr>
              <a:t>,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>
              <a:latin typeface="Arial Narrow"/>
              <a:cs typeface="Arial Narrow"/>
            </a:endParaRPr>
          </a:p>
        </p:txBody>
      </p:sp>
      <p:sp>
        <p:nvSpPr>
          <p:cNvPr id="7" name="Llamada rectangular 6"/>
          <p:cNvSpPr/>
          <p:nvPr/>
        </p:nvSpPr>
        <p:spPr>
          <a:xfrm>
            <a:off x="5050118" y="821765"/>
            <a:ext cx="3929529" cy="732118"/>
          </a:xfrm>
          <a:prstGeom prst="wedgeRectCallout">
            <a:avLst>
              <a:gd name="adj1" fmla="val -36616"/>
              <a:gd name="adj2" fmla="val 86377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>
                <a:latin typeface="Consolas"/>
                <a:cs typeface="Consolas"/>
              </a:rPr>
              <a:t>v</a:t>
            </a:r>
            <a:r>
              <a:rPr lang="es-ES" dirty="0" smtClean="0">
                <a:latin typeface="Consolas"/>
                <a:cs typeface="Consolas"/>
              </a:rPr>
              <a:t>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8" name="Llamada rectangular 7"/>
          <p:cNvSpPr/>
          <p:nvPr/>
        </p:nvSpPr>
        <p:spPr>
          <a:xfrm>
            <a:off x="4799109" y="2375649"/>
            <a:ext cx="2522070" cy="510988"/>
          </a:xfrm>
          <a:prstGeom prst="wedgeRectCallout">
            <a:avLst>
              <a:gd name="adj1" fmla="val -62091"/>
              <a:gd name="adj2" fmla="val 16990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w</a:t>
            </a:r>
            <a:r>
              <a:rPr lang="es-ES" b="1" dirty="0" err="1" smtClean="0">
                <a:latin typeface="Consolas"/>
                <a:cs typeface="Consolas"/>
              </a:rPr>
              <a:t>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9" name="Llamada rectangular 8"/>
          <p:cNvSpPr/>
          <p:nvPr/>
        </p:nvSpPr>
        <p:spPr>
          <a:xfrm>
            <a:off x="2510117" y="3856318"/>
            <a:ext cx="5976471" cy="355600"/>
          </a:xfrm>
          <a:prstGeom prst="wedgeRectCallout">
            <a:avLst>
              <a:gd name="adj1" fmla="val -37031"/>
              <a:gd name="adj2" fmla="val -123467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 smtClean="0">
                <a:latin typeface="Consolas"/>
                <a:cs typeface="Consolas"/>
              </a:rPr>
              <a:t>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  <a:r>
              <a:rPr lang="es-ES" dirty="0" smtClean="0">
                <a:latin typeface="Consolas"/>
                <a:cs typeface="Consolas"/>
              </a:rPr>
              <a:t>  </a:t>
            </a:r>
            <a:endParaRPr lang="es-E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0948031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-16433" y="1688357"/>
            <a:ext cx="91604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one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vertex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from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graph</a:t>
            </a:r>
            <a:r>
              <a:rPr lang="es-ES" sz="2400" dirty="0" smtClean="0">
                <a:latin typeface="Arial Narrow"/>
                <a:cs typeface="Arial Narrow"/>
              </a:rPr>
              <a:t> G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While</a:t>
            </a:r>
            <a:r>
              <a:rPr lang="es-ES" sz="2400" dirty="0" smtClean="0">
                <a:latin typeface="Arial Narrow"/>
                <a:cs typeface="Arial Narrow"/>
              </a:rPr>
              <a:t> (</a:t>
            </a:r>
            <a:r>
              <a:rPr lang="es-ES" sz="2400" dirty="0" err="1" smtClean="0">
                <a:latin typeface="Arial Narrow"/>
                <a:cs typeface="Arial Narrow"/>
              </a:rPr>
              <a:t>there</a:t>
            </a:r>
            <a:r>
              <a:rPr lang="es-ES" sz="2400" dirty="0" smtClean="0">
                <a:latin typeface="Arial Narrow"/>
                <a:cs typeface="Arial Narrow"/>
              </a:rPr>
              <a:t> are </a:t>
            </a:r>
            <a:r>
              <a:rPr lang="es-ES" sz="2400" dirty="0" err="1" smtClean="0">
                <a:latin typeface="Arial Narrow"/>
                <a:cs typeface="Arial Narrow"/>
              </a:rPr>
              <a:t>still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vertices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add</a:t>
            </a:r>
            <a:r>
              <a:rPr lang="es-ES" sz="2400" dirty="0" smtClean="0">
                <a:latin typeface="Arial Narrow"/>
                <a:cs typeface="Arial Narrow"/>
              </a:rPr>
              <a:t>)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find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set of links L </a:t>
            </a:r>
            <a:r>
              <a:rPr lang="es-ES" sz="2400" dirty="0" err="1" smtClean="0">
                <a:latin typeface="Arial Narrow"/>
                <a:cs typeface="Arial Narrow"/>
              </a:rPr>
              <a:t>connecting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a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not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 smtClean="0">
              <a:latin typeface="Arial Narrow"/>
              <a:cs typeface="Arial Narrow"/>
            </a:endParaRPr>
          </a:p>
          <a:p>
            <a:pPr lvl="1"/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Find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, in L,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the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with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minimum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weight</a:t>
            </a: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that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, and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new </a:t>
            </a:r>
            <a:r>
              <a:rPr lang="es-ES" sz="2400" dirty="0" err="1" smtClean="0">
                <a:latin typeface="Arial Narrow"/>
                <a:cs typeface="Arial Narrow"/>
              </a:rPr>
              <a:t>vertex</a:t>
            </a:r>
            <a:r>
              <a:rPr lang="es-ES" sz="2400" dirty="0" smtClean="0">
                <a:latin typeface="Arial Narrow"/>
                <a:cs typeface="Arial Narrow"/>
              </a:rPr>
              <a:t>,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>
              <a:latin typeface="Arial Narrow"/>
              <a:cs typeface="Arial Narrow"/>
            </a:endParaRPr>
          </a:p>
        </p:txBody>
      </p:sp>
      <p:sp>
        <p:nvSpPr>
          <p:cNvPr id="7" name="Llamada rectangular 6"/>
          <p:cNvSpPr/>
          <p:nvPr/>
        </p:nvSpPr>
        <p:spPr>
          <a:xfrm>
            <a:off x="5050118" y="821765"/>
            <a:ext cx="3929529" cy="732118"/>
          </a:xfrm>
          <a:prstGeom prst="wedgeRectCallout">
            <a:avLst>
              <a:gd name="adj1" fmla="val -36616"/>
              <a:gd name="adj2" fmla="val 86377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>
                <a:latin typeface="Consolas"/>
                <a:cs typeface="Consolas"/>
              </a:rPr>
              <a:t>v</a:t>
            </a:r>
            <a:r>
              <a:rPr lang="es-ES" dirty="0" smtClean="0">
                <a:latin typeface="Consolas"/>
                <a:cs typeface="Consolas"/>
              </a:rPr>
              <a:t>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8" name="Llamada rectangular 7"/>
          <p:cNvSpPr/>
          <p:nvPr/>
        </p:nvSpPr>
        <p:spPr>
          <a:xfrm>
            <a:off x="4799109" y="2375649"/>
            <a:ext cx="2522070" cy="510988"/>
          </a:xfrm>
          <a:prstGeom prst="wedgeRectCallout">
            <a:avLst>
              <a:gd name="adj1" fmla="val -62091"/>
              <a:gd name="adj2" fmla="val 16990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w</a:t>
            </a:r>
            <a:r>
              <a:rPr lang="es-ES" b="1" dirty="0" err="1" smtClean="0">
                <a:latin typeface="Consolas"/>
                <a:cs typeface="Consolas"/>
              </a:rPr>
              <a:t>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9" name="Llamada rectangular 8"/>
          <p:cNvSpPr/>
          <p:nvPr/>
        </p:nvSpPr>
        <p:spPr>
          <a:xfrm>
            <a:off x="2510117" y="3856318"/>
            <a:ext cx="5976471" cy="355600"/>
          </a:xfrm>
          <a:prstGeom prst="wedgeRectCallout">
            <a:avLst>
              <a:gd name="adj1" fmla="val -37031"/>
              <a:gd name="adj2" fmla="val -123467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 smtClean="0">
                <a:latin typeface="Consolas"/>
                <a:cs typeface="Consolas"/>
              </a:rPr>
              <a:t>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  <a:r>
              <a:rPr lang="es-ES" dirty="0" smtClean="0">
                <a:latin typeface="Consolas"/>
                <a:cs typeface="Consolas"/>
              </a:rPr>
              <a:t>  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10" name="Llamada rectangular 9"/>
          <p:cNvSpPr/>
          <p:nvPr/>
        </p:nvSpPr>
        <p:spPr>
          <a:xfrm>
            <a:off x="5964517" y="4425579"/>
            <a:ext cx="3015129" cy="510988"/>
          </a:xfrm>
          <a:prstGeom prst="wedgeRectCallout">
            <a:avLst>
              <a:gd name="adj1" fmla="val -61499"/>
              <a:gd name="adj2" fmla="val -29794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  <a:endParaRPr lang="es-E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214823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-16433" y="1688357"/>
            <a:ext cx="9160432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Initialise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one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vertex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from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graph</a:t>
            </a:r>
            <a:r>
              <a:rPr lang="es-ES" sz="2400" dirty="0" smtClean="0">
                <a:latin typeface="Arial Narrow"/>
                <a:cs typeface="Arial Narrow"/>
              </a:rPr>
              <a:t> G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342900" indent="-342900">
              <a:buAutoNum type="arabicParenR"/>
            </a:pPr>
            <a:r>
              <a:rPr lang="es-ES" sz="2400" dirty="0" err="1" smtClean="0">
                <a:latin typeface="Arial Narrow"/>
                <a:cs typeface="Arial Narrow"/>
              </a:rPr>
              <a:t>While</a:t>
            </a:r>
            <a:r>
              <a:rPr lang="es-ES" sz="2400" dirty="0" smtClean="0">
                <a:latin typeface="Arial Narrow"/>
                <a:cs typeface="Arial Narrow"/>
              </a:rPr>
              <a:t> (</a:t>
            </a:r>
            <a:r>
              <a:rPr lang="es-ES" sz="2400" dirty="0" err="1" smtClean="0">
                <a:latin typeface="Arial Narrow"/>
                <a:cs typeface="Arial Narrow"/>
              </a:rPr>
              <a:t>there</a:t>
            </a:r>
            <a:r>
              <a:rPr lang="es-ES" sz="2400" dirty="0" smtClean="0">
                <a:latin typeface="Arial Narrow"/>
                <a:cs typeface="Arial Narrow"/>
              </a:rPr>
              <a:t> are </a:t>
            </a:r>
            <a:r>
              <a:rPr lang="es-ES" sz="2400" dirty="0" err="1" smtClean="0">
                <a:latin typeface="Arial Narrow"/>
                <a:cs typeface="Arial Narrow"/>
              </a:rPr>
              <a:t>still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vertices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add</a:t>
            </a:r>
            <a:r>
              <a:rPr lang="es-ES" sz="2400" dirty="0" smtClean="0">
                <a:latin typeface="Arial Narrow"/>
                <a:cs typeface="Arial Narrow"/>
              </a:rPr>
              <a:t>)</a:t>
            </a:r>
          </a:p>
          <a:p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find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set of links L </a:t>
            </a:r>
            <a:r>
              <a:rPr lang="es-ES" sz="2400" dirty="0" err="1" smtClean="0">
                <a:latin typeface="Arial Narrow"/>
                <a:cs typeface="Arial Narrow"/>
              </a:rPr>
              <a:t>connecting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one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with</a:t>
            </a:r>
            <a:r>
              <a:rPr lang="es-ES" sz="2400" dirty="0" smtClean="0">
                <a:latin typeface="Arial Narrow"/>
                <a:cs typeface="Arial Narrow"/>
              </a:rPr>
              <a:t> a </a:t>
            </a:r>
            <a:r>
              <a:rPr lang="es-ES" sz="2400" dirty="0" err="1" smtClean="0">
                <a:latin typeface="Arial Narrow"/>
                <a:cs typeface="Arial Narrow"/>
              </a:rPr>
              <a:t>node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not</a:t>
            </a:r>
            <a:r>
              <a:rPr lang="es-ES" sz="2400" dirty="0" smtClean="0">
                <a:latin typeface="Arial Narrow"/>
                <a:cs typeface="Arial Narrow"/>
              </a:rPr>
              <a:t> in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 smtClean="0">
              <a:latin typeface="Arial Narrow"/>
              <a:cs typeface="Arial Narrow"/>
            </a:endParaRPr>
          </a:p>
          <a:p>
            <a:pPr lvl="1"/>
            <a:endParaRPr lang="es-ES" sz="2400" dirty="0" smtClean="0"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Find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, in L, </a:t>
            </a:r>
            <a:r>
              <a:rPr lang="es-ES" sz="2400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the</a:t>
            </a:r>
            <a:r>
              <a:rPr lang="es-ES" sz="2400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with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minimum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weight</a:t>
            </a: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endParaRPr lang="es-ES" sz="2400" b="1" dirty="0" smtClean="0">
              <a:solidFill>
                <a:srgbClr val="FF0000"/>
              </a:solidFill>
              <a:latin typeface="Arial Narrow"/>
              <a:cs typeface="Arial Narrow"/>
            </a:endParaRPr>
          </a:p>
          <a:p>
            <a:pPr marL="800100" lvl="1" indent="-342900">
              <a:buFont typeface="Arial"/>
              <a:buChar char="•"/>
            </a:pP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that</a:t>
            </a:r>
            <a:r>
              <a:rPr lang="es-ES" sz="2400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sz="2400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sz="2400" dirty="0" smtClean="0">
                <a:latin typeface="Arial Narrow"/>
                <a:cs typeface="Arial Narrow"/>
              </a:rPr>
              <a:t>, and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new </a:t>
            </a:r>
            <a:r>
              <a:rPr lang="es-ES" sz="2400" dirty="0" err="1" smtClean="0">
                <a:latin typeface="Arial Narrow"/>
                <a:cs typeface="Arial Narrow"/>
              </a:rPr>
              <a:t>vertex</a:t>
            </a:r>
            <a:r>
              <a:rPr lang="es-ES" sz="2400" dirty="0" smtClean="0">
                <a:latin typeface="Arial Narrow"/>
                <a:cs typeface="Arial Narrow"/>
              </a:rPr>
              <a:t>, </a:t>
            </a:r>
            <a:r>
              <a:rPr lang="es-ES" sz="2400" dirty="0" err="1" smtClean="0">
                <a:latin typeface="Arial Narrow"/>
                <a:cs typeface="Arial Narrow"/>
              </a:rPr>
              <a:t>to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the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spanning</a:t>
            </a:r>
            <a:r>
              <a:rPr lang="es-ES" sz="2400" dirty="0" smtClean="0">
                <a:latin typeface="Arial Narrow"/>
                <a:cs typeface="Arial Narrow"/>
              </a:rPr>
              <a:t> </a:t>
            </a:r>
            <a:r>
              <a:rPr lang="es-ES" sz="2400" dirty="0" err="1" smtClean="0">
                <a:latin typeface="Arial Narrow"/>
                <a:cs typeface="Arial Narrow"/>
              </a:rPr>
              <a:t>tree</a:t>
            </a:r>
            <a:endParaRPr lang="es-ES" sz="2400" dirty="0">
              <a:latin typeface="Arial Narrow"/>
              <a:cs typeface="Arial Narrow"/>
            </a:endParaRPr>
          </a:p>
        </p:txBody>
      </p:sp>
      <p:sp>
        <p:nvSpPr>
          <p:cNvPr id="7" name="Llamada rectangular 6"/>
          <p:cNvSpPr/>
          <p:nvPr/>
        </p:nvSpPr>
        <p:spPr>
          <a:xfrm>
            <a:off x="5050118" y="821765"/>
            <a:ext cx="3929529" cy="732118"/>
          </a:xfrm>
          <a:prstGeom prst="wedgeRectCallout">
            <a:avLst>
              <a:gd name="adj1" fmla="val -36616"/>
              <a:gd name="adj2" fmla="val 86377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>
                <a:latin typeface="Consolas"/>
                <a:cs typeface="Consolas"/>
              </a:rPr>
              <a:t>v</a:t>
            </a:r>
            <a:r>
              <a:rPr lang="es-ES" dirty="0" smtClean="0">
                <a:latin typeface="Consolas"/>
                <a:cs typeface="Consolas"/>
              </a:rPr>
              <a:t>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8" name="Llamada rectangular 7"/>
          <p:cNvSpPr/>
          <p:nvPr/>
        </p:nvSpPr>
        <p:spPr>
          <a:xfrm>
            <a:off x="4799109" y="2375649"/>
            <a:ext cx="2522070" cy="510988"/>
          </a:xfrm>
          <a:prstGeom prst="wedgeRectCallout">
            <a:avLst>
              <a:gd name="adj1" fmla="val -62091"/>
              <a:gd name="adj2" fmla="val 16990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b="1" dirty="0" err="1">
                <a:latin typeface="Consolas"/>
                <a:cs typeface="Consolas"/>
              </a:rPr>
              <a:t>w</a:t>
            </a:r>
            <a:r>
              <a:rPr lang="es-ES" b="1" dirty="0" err="1" smtClean="0">
                <a:latin typeface="Consolas"/>
                <a:cs typeface="Consolas"/>
              </a:rPr>
              <a:t>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9" name="Llamada rectangular 8"/>
          <p:cNvSpPr/>
          <p:nvPr/>
        </p:nvSpPr>
        <p:spPr>
          <a:xfrm>
            <a:off x="2510117" y="3856318"/>
            <a:ext cx="5976471" cy="355600"/>
          </a:xfrm>
          <a:prstGeom prst="wedgeRectCallout">
            <a:avLst>
              <a:gd name="adj1" fmla="val -37031"/>
              <a:gd name="adj2" fmla="val -123467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 smtClean="0">
                <a:latin typeface="Consolas"/>
                <a:cs typeface="Consolas"/>
              </a:rPr>
              <a:t>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  <a:r>
              <a:rPr lang="es-ES" dirty="0" smtClean="0">
                <a:latin typeface="Consolas"/>
                <a:cs typeface="Consolas"/>
              </a:rPr>
              <a:t>  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10" name="Llamada rectangular 9"/>
          <p:cNvSpPr/>
          <p:nvPr/>
        </p:nvSpPr>
        <p:spPr>
          <a:xfrm>
            <a:off x="5964517" y="4425579"/>
            <a:ext cx="3015129" cy="510988"/>
          </a:xfrm>
          <a:prstGeom prst="wedgeRectCallout">
            <a:avLst>
              <a:gd name="adj1" fmla="val -61499"/>
              <a:gd name="adj2" fmla="val -29794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  <a:endParaRPr lang="es-ES" dirty="0">
              <a:latin typeface="Consolas"/>
              <a:cs typeface="Consolas"/>
            </a:endParaRPr>
          </a:p>
        </p:txBody>
      </p:sp>
      <p:sp>
        <p:nvSpPr>
          <p:cNvPr id="11" name="Llamada rectangular 10"/>
          <p:cNvSpPr/>
          <p:nvPr/>
        </p:nvSpPr>
        <p:spPr>
          <a:xfrm>
            <a:off x="5964518" y="5479547"/>
            <a:ext cx="3015129" cy="510988"/>
          </a:xfrm>
          <a:prstGeom prst="wedgeRectCallout">
            <a:avLst>
              <a:gd name="adj1" fmla="val -29785"/>
              <a:gd name="adj2" fmla="val -67806"/>
            </a:avLst>
          </a:prstGeom>
          <a:solidFill>
            <a:schemeClr val="bg2">
              <a:lumMod val="90000"/>
            </a:schemeClr>
          </a:solidFill>
          <a:ln w="9525" cmpd="sng">
            <a:solidFill>
              <a:schemeClr val="bg2">
                <a:lumMod val="50000"/>
              </a:schemeClr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18135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764923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6" name="Rectángulo 5"/>
          <p:cNvSpPr/>
          <p:nvPr/>
        </p:nvSpPr>
        <p:spPr>
          <a:xfrm>
            <a:off x="567765" y="1583765"/>
            <a:ext cx="4183529" cy="597647"/>
          </a:xfrm>
          <a:prstGeom prst="rect">
            <a:avLst/>
          </a:prstGeom>
          <a:ln w="19050" cmpd="sng">
            <a:solidFill>
              <a:srgbClr val="FF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cxnSp>
        <p:nvCxnSpPr>
          <p:cNvPr id="14" name="Conector recto de flecha 13"/>
          <p:cNvCxnSpPr/>
          <p:nvPr/>
        </p:nvCxnSpPr>
        <p:spPr>
          <a:xfrm>
            <a:off x="4751294" y="2181412"/>
            <a:ext cx="851647" cy="22005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CuadroTexto 7"/>
          <p:cNvSpPr txBox="1"/>
          <p:nvPr/>
        </p:nvSpPr>
        <p:spPr>
          <a:xfrm>
            <a:off x="3874446" y="4381962"/>
            <a:ext cx="53131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1. </a:t>
            </a:r>
            <a:r>
              <a:rPr lang="es-ES" dirty="0" err="1" smtClean="0">
                <a:latin typeface="Arial Narrow"/>
                <a:cs typeface="Arial Narrow"/>
              </a:rPr>
              <a:t>Initialise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the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spanning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tree</a:t>
            </a:r>
            <a:r>
              <a:rPr lang="es-ES" dirty="0" smtClean="0">
                <a:latin typeface="Arial Narrow"/>
                <a:cs typeface="Arial Narrow"/>
              </a:rPr>
              <a:t> T </a:t>
            </a:r>
            <a:r>
              <a:rPr lang="es-ES" dirty="0" err="1" smtClean="0">
                <a:latin typeface="Arial Narrow"/>
                <a:cs typeface="Arial Narrow"/>
              </a:rPr>
              <a:t>with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one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vertex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from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graph</a:t>
            </a:r>
            <a:r>
              <a:rPr lang="es-ES" dirty="0" smtClean="0">
                <a:latin typeface="Arial Narrow"/>
                <a:cs typeface="Arial Narrow"/>
              </a:rPr>
              <a:t> G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64939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6" name="Rectángulo 5"/>
          <p:cNvSpPr/>
          <p:nvPr/>
        </p:nvSpPr>
        <p:spPr>
          <a:xfrm>
            <a:off x="567765" y="2166471"/>
            <a:ext cx="4183529" cy="268942"/>
          </a:xfrm>
          <a:prstGeom prst="rect">
            <a:avLst/>
          </a:prstGeom>
          <a:ln w="19050" cmpd="sng">
            <a:solidFill>
              <a:srgbClr val="FF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12" name="CuadroTexto 11"/>
          <p:cNvSpPr txBox="1"/>
          <p:nvPr/>
        </p:nvSpPr>
        <p:spPr>
          <a:xfrm>
            <a:off x="3874446" y="4381962"/>
            <a:ext cx="5313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1. </a:t>
            </a:r>
            <a:r>
              <a:rPr lang="es-ES" dirty="0" err="1" smtClean="0">
                <a:latin typeface="Arial Narrow"/>
                <a:cs typeface="Arial Narrow"/>
              </a:rPr>
              <a:t>Initialise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the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spanning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tree</a:t>
            </a:r>
            <a:r>
              <a:rPr lang="es-ES" dirty="0" smtClean="0">
                <a:latin typeface="Arial Narrow"/>
                <a:cs typeface="Arial Narrow"/>
              </a:rPr>
              <a:t> T </a:t>
            </a:r>
            <a:r>
              <a:rPr lang="es-ES" dirty="0" err="1" smtClean="0">
                <a:latin typeface="Arial Narrow"/>
                <a:cs typeface="Arial Narrow"/>
              </a:rPr>
              <a:t>with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one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vertex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from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graph</a:t>
            </a:r>
            <a:r>
              <a:rPr lang="es-ES" dirty="0" smtClean="0">
                <a:latin typeface="Arial Narrow"/>
                <a:cs typeface="Arial Narrow"/>
              </a:rPr>
              <a:t> G</a:t>
            </a:r>
          </a:p>
          <a:p>
            <a:r>
              <a:rPr lang="es-ES" dirty="0" smtClean="0">
                <a:latin typeface="Arial Narrow"/>
                <a:cs typeface="Arial Narrow"/>
              </a:rPr>
              <a:t>2. </a:t>
            </a:r>
            <a:r>
              <a:rPr lang="es-ES" dirty="0" err="1" smtClean="0">
                <a:latin typeface="Arial Narrow"/>
                <a:cs typeface="Arial Narrow"/>
              </a:rPr>
              <a:t>While</a:t>
            </a:r>
            <a:r>
              <a:rPr lang="es-ES" dirty="0" smtClean="0">
                <a:latin typeface="Arial Narrow"/>
                <a:cs typeface="Arial Narrow"/>
              </a:rPr>
              <a:t> (</a:t>
            </a:r>
            <a:r>
              <a:rPr lang="es-ES" dirty="0" err="1" smtClean="0">
                <a:latin typeface="Arial Narrow"/>
                <a:cs typeface="Arial Narrow"/>
              </a:rPr>
              <a:t>there</a:t>
            </a:r>
            <a:r>
              <a:rPr lang="es-ES" dirty="0" smtClean="0">
                <a:latin typeface="Arial Narrow"/>
                <a:cs typeface="Arial Narrow"/>
              </a:rPr>
              <a:t> are </a:t>
            </a:r>
            <a:r>
              <a:rPr lang="es-ES" dirty="0" err="1" smtClean="0">
                <a:latin typeface="Arial Narrow"/>
                <a:cs typeface="Arial Narrow"/>
              </a:rPr>
              <a:t>still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vertices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to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add</a:t>
            </a:r>
            <a:r>
              <a:rPr lang="es-ES" dirty="0" smtClean="0">
                <a:latin typeface="Arial Narrow"/>
                <a:cs typeface="Arial Narrow"/>
              </a:rPr>
              <a:t>)</a:t>
            </a:r>
          </a:p>
          <a:p>
            <a:endParaRPr lang="es-ES" dirty="0"/>
          </a:p>
        </p:txBody>
      </p:sp>
      <p:sp>
        <p:nvSpPr>
          <p:cNvPr id="5" name="Forma libre 4"/>
          <p:cNvSpPr/>
          <p:nvPr/>
        </p:nvSpPr>
        <p:spPr>
          <a:xfrm>
            <a:off x="56342" y="2405530"/>
            <a:ext cx="3843306" cy="2405530"/>
          </a:xfrm>
          <a:custGeom>
            <a:avLst/>
            <a:gdLst>
              <a:gd name="connsiteX0" fmla="*/ 705657 w 4336363"/>
              <a:gd name="connsiteY0" fmla="*/ 0 h 2599765"/>
              <a:gd name="connsiteX1" fmla="*/ 272363 w 4336363"/>
              <a:gd name="connsiteY1" fmla="*/ 1284942 h 2599765"/>
              <a:gd name="connsiteX2" fmla="*/ 4336363 w 4336363"/>
              <a:gd name="connsiteY2" fmla="*/ 2599765 h 2599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36363" h="2599765">
                <a:moveTo>
                  <a:pt x="705657" y="0"/>
                </a:moveTo>
                <a:cubicBezTo>
                  <a:pt x="186451" y="425824"/>
                  <a:pt x="-332755" y="851648"/>
                  <a:pt x="272363" y="1284942"/>
                </a:cubicBezTo>
                <a:cubicBezTo>
                  <a:pt x="877481" y="1718236"/>
                  <a:pt x="4336363" y="2599765"/>
                  <a:pt x="4336363" y="2599765"/>
                </a:cubicBezTo>
              </a:path>
            </a:pathLst>
          </a:custGeom>
          <a:ln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8824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6" name="Rectángulo 5"/>
          <p:cNvSpPr/>
          <p:nvPr/>
        </p:nvSpPr>
        <p:spPr>
          <a:xfrm>
            <a:off x="1105647" y="2405531"/>
            <a:ext cx="5259294" cy="268942"/>
          </a:xfrm>
          <a:prstGeom prst="rect">
            <a:avLst/>
          </a:prstGeom>
          <a:ln w="19050" cmpd="sng">
            <a:solidFill>
              <a:srgbClr val="FF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12" name="CuadroTexto 11"/>
          <p:cNvSpPr txBox="1"/>
          <p:nvPr/>
        </p:nvSpPr>
        <p:spPr>
          <a:xfrm>
            <a:off x="3874446" y="4381962"/>
            <a:ext cx="5313136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1. </a:t>
            </a:r>
            <a:r>
              <a:rPr lang="es-ES" dirty="0" err="1" smtClean="0">
                <a:latin typeface="Arial Narrow"/>
                <a:cs typeface="Arial Narrow"/>
              </a:rPr>
              <a:t>Initialise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the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spanning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tree</a:t>
            </a:r>
            <a:r>
              <a:rPr lang="es-ES" dirty="0" smtClean="0">
                <a:latin typeface="Arial Narrow"/>
                <a:cs typeface="Arial Narrow"/>
              </a:rPr>
              <a:t> T </a:t>
            </a:r>
            <a:r>
              <a:rPr lang="es-ES" dirty="0" err="1" smtClean="0">
                <a:latin typeface="Arial Narrow"/>
                <a:cs typeface="Arial Narrow"/>
              </a:rPr>
              <a:t>with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one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vertex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from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graph</a:t>
            </a:r>
            <a:r>
              <a:rPr lang="es-ES" dirty="0" smtClean="0">
                <a:latin typeface="Arial Narrow"/>
                <a:cs typeface="Arial Narrow"/>
              </a:rPr>
              <a:t> G</a:t>
            </a:r>
          </a:p>
          <a:p>
            <a:r>
              <a:rPr lang="es-ES" dirty="0" smtClean="0">
                <a:latin typeface="Arial Narrow"/>
                <a:cs typeface="Arial Narrow"/>
              </a:rPr>
              <a:t>2. </a:t>
            </a:r>
            <a:r>
              <a:rPr lang="es-ES" dirty="0" err="1" smtClean="0">
                <a:latin typeface="Arial Narrow"/>
                <a:cs typeface="Arial Narrow"/>
              </a:rPr>
              <a:t>While</a:t>
            </a:r>
            <a:r>
              <a:rPr lang="es-ES" dirty="0" smtClean="0">
                <a:latin typeface="Arial Narrow"/>
                <a:cs typeface="Arial Narrow"/>
              </a:rPr>
              <a:t> (</a:t>
            </a:r>
            <a:r>
              <a:rPr lang="es-ES" dirty="0" err="1" smtClean="0">
                <a:latin typeface="Arial Narrow"/>
                <a:cs typeface="Arial Narrow"/>
              </a:rPr>
              <a:t>there</a:t>
            </a:r>
            <a:r>
              <a:rPr lang="es-ES" dirty="0" smtClean="0">
                <a:latin typeface="Arial Narrow"/>
                <a:cs typeface="Arial Narrow"/>
              </a:rPr>
              <a:t> are </a:t>
            </a:r>
            <a:r>
              <a:rPr lang="es-ES" dirty="0" err="1" smtClean="0">
                <a:latin typeface="Arial Narrow"/>
                <a:cs typeface="Arial Narrow"/>
              </a:rPr>
              <a:t>still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vertices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to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add</a:t>
            </a:r>
            <a:r>
              <a:rPr lang="es-ES" dirty="0" smtClean="0">
                <a:latin typeface="Arial Narrow"/>
                <a:cs typeface="Arial Narrow"/>
              </a:rPr>
              <a:t>)</a:t>
            </a:r>
          </a:p>
          <a:p>
            <a:pPr marL="0" lvl="1"/>
            <a:r>
              <a:rPr lang="es-ES" dirty="0">
                <a:latin typeface="Arial Narrow"/>
                <a:cs typeface="Arial Narrow"/>
              </a:rPr>
              <a:t>	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find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set L </a:t>
            </a:r>
            <a:r>
              <a:rPr lang="es-ES" sz="1200" dirty="0">
                <a:latin typeface="Arial Narrow"/>
                <a:cs typeface="Arial Narrow"/>
              </a:rPr>
              <a:t>(links </a:t>
            </a:r>
            <a:r>
              <a:rPr lang="es-ES" sz="1200" dirty="0" err="1" smtClean="0">
                <a:latin typeface="Arial Narrow"/>
                <a:cs typeface="Arial Narrow"/>
              </a:rPr>
              <a:t>connecting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one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node</a:t>
            </a:r>
            <a:r>
              <a:rPr lang="es-ES" sz="1200" dirty="0" smtClean="0">
                <a:latin typeface="Arial Narrow"/>
                <a:cs typeface="Arial Narrow"/>
              </a:rPr>
              <a:t> in </a:t>
            </a:r>
            <a:r>
              <a:rPr lang="es-ES" sz="1200" dirty="0" err="1" smtClean="0">
                <a:latin typeface="Arial Narrow"/>
                <a:cs typeface="Arial Narrow"/>
              </a:rPr>
              <a:t>the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tree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with</a:t>
            </a:r>
            <a:r>
              <a:rPr lang="es-ES" sz="1200" dirty="0" smtClean="0">
                <a:latin typeface="Arial Narrow"/>
                <a:cs typeface="Arial Narrow"/>
              </a:rPr>
              <a:t> a </a:t>
            </a:r>
            <a:r>
              <a:rPr lang="es-ES" sz="1200" dirty="0" err="1" smtClean="0">
                <a:latin typeface="Arial Narrow"/>
                <a:cs typeface="Arial Narrow"/>
              </a:rPr>
              <a:t>node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not</a:t>
            </a:r>
            <a:r>
              <a:rPr lang="es-ES" sz="1200" dirty="0" smtClean="0">
                <a:latin typeface="Arial Narrow"/>
                <a:cs typeface="Arial Narrow"/>
              </a:rPr>
              <a:t> in </a:t>
            </a:r>
            <a:r>
              <a:rPr lang="es-ES" sz="1200" dirty="0" err="1" smtClean="0">
                <a:latin typeface="Arial Narrow"/>
                <a:cs typeface="Arial Narrow"/>
              </a:rPr>
              <a:t>the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tree</a:t>
            </a:r>
            <a:r>
              <a:rPr lang="es-ES" sz="1200" dirty="0" smtClean="0">
                <a:latin typeface="Arial Narrow"/>
                <a:cs typeface="Arial Narrow"/>
              </a:rPr>
              <a:t>)</a:t>
            </a:r>
          </a:p>
          <a:p>
            <a:endParaRPr lang="es-ES" dirty="0" smtClean="0">
              <a:latin typeface="Arial Narrow"/>
              <a:cs typeface="Arial Narrow"/>
            </a:endParaRPr>
          </a:p>
          <a:p>
            <a:endParaRPr lang="es-ES" dirty="0"/>
          </a:p>
        </p:txBody>
      </p:sp>
      <p:sp>
        <p:nvSpPr>
          <p:cNvPr id="5" name="Forma libre 4"/>
          <p:cNvSpPr/>
          <p:nvPr/>
        </p:nvSpPr>
        <p:spPr>
          <a:xfrm>
            <a:off x="399989" y="2674473"/>
            <a:ext cx="3843306" cy="2405530"/>
          </a:xfrm>
          <a:custGeom>
            <a:avLst/>
            <a:gdLst>
              <a:gd name="connsiteX0" fmla="*/ 705657 w 4336363"/>
              <a:gd name="connsiteY0" fmla="*/ 0 h 2599765"/>
              <a:gd name="connsiteX1" fmla="*/ 272363 w 4336363"/>
              <a:gd name="connsiteY1" fmla="*/ 1284942 h 2599765"/>
              <a:gd name="connsiteX2" fmla="*/ 4336363 w 4336363"/>
              <a:gd name="connsiteY2" fmla="*/ 2599765 h 2599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36363" h="2599765">
                <a:moveTo>
                  <a:pt x="705657" y="0"/>
                </a:moveTo>
                <a:cubicBezTo>
                  <a:pt x="186451" y="425824"/>
                  <a:pt x="-332755" y="851648"/>
                  <a:pt x="272363" y="1284942"/>
                </a:cubicBezTo>
                <a:cubicBezTo>
                  <a:pt x="877481" y="1718236"/>
                  <a:pt x="4336363" y="2599765"/>
                  <a:pt x="4336363" y="2599765"/>
                </a:cubicBezTo>
              </a:path>
            </a:pathLst>
          </a:custGeom>
          <a:ln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764446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6" name="Rectángulo 5"/>
          <p:cNvSpPr/>
          <p:nvPr/>
        </p:nvSpPr>
        <p:spPr>
          <a:xfrm>
            <a:off x="1105647" y="2719292"/>
            <a:ext cx="5259294" cy="268942"/>
          </a:xfrm>
          <a:prstGeom prst="rect">
            <a:avLst/>
          </a:prstGeom>
          <a:ln w="19050" cmpd="sng">
            <a:solidFill>
              <a:srgbClr val="FF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12" name="CuadroTexto 11"/>
          <p:cNvSpPr txBox="1"/>
          <p:nvPr/>
        </p:nvSpPr>
        <p:spPr>
          <a:xfrm>
            <a:off x="3874446" y="4381962"/>
            <a:ext cx="5313136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1. </a:t>
            </a:r>
            <a:r>
              <a:rPr lang="es-ES" dirty="0" err="1" smtClean="0">
                <a:latin typeface="Arial Narrow"/>
                <a:cs typeface="Arial Narrow"/>
              </a:rPr>
              <a:t>Initialise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the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spanning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tree</a:t>
            </a:r>
            <a:r>
              <a:rPr lang="es-ES" dirty="0" smtClean="0">
                <a:latin typeface="Arial Narrow"/>
                <a:cs typeface="Arial Narrow"/>
              </a:rPr>
              <a:t> T </a:t>
            </a:r>
            <a:r>
              <a:rPr lang="es-ES" dirty="0" err="1" smtClean="0">
                <a:latin typeface="Arial Narrow"/>
                <a:cs typeface="Arial Narrow"/>
              </a:rPr>
              <a:t>with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one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vertex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from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graph</a:t>
            </a:r>
            <a:r>
              <a:rPr lang="es-ES" dirty="0" smtClean="0">
                <a:latin typeface="Arial Narrow"/>
                <a:cs typeface="Arial Narrow"/>
              </a:rPr>
              <a:t> G</a:t>
            </a:r>
          </a:p>
          <a:p>
            <a:r>
              <a:rPr lang="es-ES" dirty="0" smtClean="0">
                <a:latin typeface="Arial Narrow"/>
                <a:cs typeface="Arial Narrow"/>
              </a:rPr>
              <a:t>2. </a:t>
            </a:r>
            <a:r>
              <a:rPr lang="es-ES" dirty="0" err="1" smtClean="0">
                <a:latin typeface="Arial Narrow"/>
                <a:cs typeface="Arial Narrow"/>
              </a:rPr>
              <a:t>While</a:t>
            </a:r>
            <a:r>
              <a:rPr lang="es-ES" dirty="0" smtClean="0">
                <a:latin typeface="Arial Narrow"/>
                <a:cs typeface="Arial Narrow"/>
              </a:rPr>
              <a:t> (</a:t>
            </a:r>
            <a:r>
              <a:rPr lang="es-ES" dirty="0" err="1" smtClean="0">
                <a:latin typeface="Arial Narrow"/>
                <a:cs typeface="Arial Narrow"/>
              </a:rPr>
              <a:t>there</a:t>
            </a:r>
            <a:r>
              <a:rPr lang="es-ES" dirty="0" smtClean="0">
                <a:latin typeface="Arial Narrow"/>
                <a:cs typeface="Arial Narrow"/>
              </a:rPr>
              <a:t> are </a:t>
            </a:r>
            <a:r>
              <a:rPr lang="es-ES" dirty="0" err="1" smtClean="0">
                <a:latin typeface="Arial Narrow"/>
                <a:cs typeface="Arial Narrow"/>
              </a:rPr>
              <a:t>still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vertices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to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add</a:t>
            </a:r>
            <a:r>
              <a:rPr lang="es-ES" dirty="0" smtClean="0">
                <a:latin typeface="Arial Narrow"/>
                <a:cs typeface="Arial Narrow"/>
              </a:rPr>
              <a:t>)</a:t>
            </a:r>
          </a:p>
          <a:p>
            <a:pPr marL="0" lvl="1"/>
            <a:r>
              <a:rPr lang="es-ES" dirty="0">
                <a:latin typeface="Arial Narrow"/>
                <a:cs typeface="Arial Narrow"/>
              </a:rPr>
              <a:t>	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find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set L </a:t>
            </a:r>
            <a:r>
              <a:rPr lang="es-ES" sz="1200" dirty="0">
                <a:latin typeface="Arial Narrow"/>
                <a:cs typeface="Arial Narrow"/>
              </a:rPr>
              <a:t>(links </a:t>
            </a:r>
            <a:r>
              <a:rPr lang="es-ES" sz="1200" dirty="0" err="1" smtClean="0">
                <a:latin typeface="Arial Narrow"/>
                <a:cs typeface="Arial Narrow"/>
              </a:rPr>
              <a:t>connecting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one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node</a:t>
            </a:r>
            <a:r>
              <a:rPr lang="es-ES" sz="1200" dirty="0" smtClean="0">
                <a:latin typeface="Arial Narrow"/>
                <a:cs typeface="Arial Narrow"/>
              </a:rPr>
              <a:t> in </a:t>
            </a:r>
            <a:r>
              <a:rPr lang="es-ES" sz="1200" dirty="0" err="1" smtClean="0">
                <a:latin typeface="Arial Narrow"/>
                <a:cs typeface="Arial Narrow"/>
              </a:rPr>
              <a:t>the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tree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with</a:t>
            </a:r>
            <a:r>
              <a:rPr lang="es-ES" sz="1200" dirty="0" smtClean="0">
                <a:latin typeface="Arial Narrow"/>
                <a:cs typeface="Arial Narrow"/>
              </a:rPr>
              <a:t> a </a:t>
            </a:r>
            <a:r>
              <a:rPr lang="es-ES" sz="1200" dirty="0" err="1" smtClean="0">
                <a:latin typeface="Arial Narrow"/>
                <a:cs typeface="Arial Narrow"/>
              </a:rPr>
              <a:t>node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not</a:t>
            </a:r>
            <a:r>
              <a:rPr lang="es-ES" sz="1200" dirty="0" smtClean="0">
                <a:latin typeface="Arial Narrow"/>
                <a:cs typeface="Arial Narrow"/>
              </a:rPr>
              <a:t> in </a:t>
            </a:r>
            <a:r>
              <a:rPr lang="es-ES" sz="1200" dirty="0" err="1" smtClean="0">
                <a:latin typeface="Arial Narrow"/>
                <a:cs typeface="Arial Narrow"/>
              </a:rPr>
              <a:t>the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tree</a:t>
            </a:r>
            <a:r>
              <a:rPr lang="es-ES" sz="1200" dirty="0" smtClean="0">
                <a:latin typeface="Arial Narrow"/>
                <a:cs typeface="Arial Narrow"/>
              </a:rPr>
              <a:t>)</a:t>
            </a:r>
          </a:p>
          <a:p>
            <a:pPr marL="0" lvl="1"/>
            <a:r>
              <a:rPr lang="es-ES" sz="1200" dirty="0">
                <a:latin typeface="Arial Narrow"/>
                <a:cs typeface="Arial Narrow"/>
              </a:rPr>
              <a:t>	</a:t>
            </a:r>
            <a:r>
              <a:rPr lang="es-ES" dirty="0" err="1" smtClean="0">
                <a:latin typeface="Arial Narrow"/>
                <a:cs typeface="Arial Narrow"/>
              </a:rPr>
              <a:t>find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minimum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weight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edge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dirty="0" smtClean="0">
                <a:latin typeface="Arial Narrow"/>
                <a:cs typeface="Arial Narrow"/>
              </a:rPr>
              <a:t>in L</a:t>
            </a:r>
          </a:p>
          <a:p>
            <a:endParaRPr lang="es-ES" dirty="0" smtClean="0">
              <a:latin typeface="Arial Narrow"/>
              <a:cs typeface="Arial Narrow"/>
            </a:endParaRPr>
          </a:p>
          <a:p>
            <a:endParaRPr lang="es-ES" dirty="0"/>
          </a:p>
        </p:txBody>
      </p:sp>
      <p:sp>
        <p:nvSpPr>
          <p:cNvPr id="5" name="Forma libre 4"/>
          <p:cNvSpPr/>
          <p:nvPr/>
        </p:nvSpPr>
        <p:spPr>
          <a:xfrm>
            <a:off x="459753" y="2988234"/>
            <a:ext cx="3843306" cy="2405530"/>
          </a:xfrm>
          <a:custGeom>
            <a:avLst/>
            <a:gdLst>
              <a:gd name="connsiteX0" fmla="*/ 705657 w 4336363"/>
              <a:gd name="connsiteY0" fmla="*/ 0 h 2599765"/>
              <a:gd name="connsiteX1" fmla="*/ 272363 w 4336363"/>
              <a:gd name="connsiteY1" fmla="*/ 1284942 h 2599765"/>
              <a:gd name="connsiteX2" fmla="*/ 4336363 w 4336363"/>
              <a:gd name="connsiteY2" fmla="*/ 2599765 h 2599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36363" h="2599765">
                <a:moveTo>
                  <a:pt x="705657" y="0"/>
                </a:moveTo>
                <a:cubicBezTo>
                  <a:pt x="186451" y="425824"/>
                  <a:pt x="-332755" y="851648"/>
                  <a:pt x="272363" y="1284942"/>
                </a:cubicBezTo>
                <a:cubicBezTo>
                  <a:pt x="877481" y="1718236"/>
                  <a:pt x="4336363" y="2599765"/>
                  <a:pt x="4336363" y="2599765"/>
                </a:cubicBezTo>
              </a:path>
            </a:pathLst>
          </a:custGeom>
          <a:ln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4671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Last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lecture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0" y="831639"/>
            <a:ext cx="224232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err="1" smtClean="0">
                <a:latin typeface="Arial Narrow"/>
                <a:cs typeface="Arial Narrow"/>
              </a:rPr>
              <a:t>Implicit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heaps</a:t>
            </a:r>
            <a:endParaRPr lang="es-ES" sz="3200" dirty="0" smtClean="0">
              <a:latin typeface="Arial Narrow"/>
              <a:cs typeface="Arial Narrow"/>
            </a:endParaRPr>
          </a:p>
        </p:txBody>
      </p:sp>
      <p:graphicFrame>
        <p:nvGraphicFramePr>
          <p:cNvPr id="8" name="Tabla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3376796"/>
              </p:ext>
            </p:extLst>
          </p:nvPr>
        </p:nvGraphicFramePr>
        <p:xfrm>
          <a:off x="58579" y="5853878"/>
          <a:ext cx="5869794" cy="3962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38542"/>
                <a:gridCol w="838542"/>
                <a:gridCol w="838542"/>
                <a:gridCol w="838542"/>
                <a:gridCol w="838542"/>
                <a:gridCol w="838542"/>
                <a:gridCol w="83854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/>
                        <a:t>89</a:t>
                      </a:r>
                      <a:endParaRPr lang="es-E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/>
                        <a:t>21</a:t>
                      </a:r>
                      <a:endParaRPr lang="es-E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/>
                        <a:t>9</a:t>
                      </a:r>
                      <a:endParaRPr lang="es-E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/>
                        <a:t>3</a:t>
                      </a:r>
                      <a:endParaRPr lang="es-E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/>
                        <a:t>14</a:t>
                      </a:r>
                      <a:endParaRPr lang="es-E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/>
                        <a:t>4</a:t>
                      </a:r>
                      <a:endParaRPr lang="es-E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2000" dirty="0" smtClean="0"/>
                        <a:t>7</a:t>
                      </a:r>
                      <a:endParaRPr lang="es-ES" sz="20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9" name="CuadroTexto 8"/>
          <p:cNvSpPr txBox="1"/>
          <p:nvPr/>
        </p:nvSpPr>
        <p:spPr>
          <a:xfrm>
            <a:off x="285031" y="5484184"/>
            <a:ext cx="6417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smtClean="0">
                <a:solidFill>
                  <a:srgbClr val="7F7F7F"/>
                </a:solidFill>
              </a:rPr>
              <a:t>[0]	       [1]	      [2]	    [3]           [4]		[5]		[6]		</a:t>
            </a:r>
            <a:endParaRPr lang="es-ES" dirty="0">
              <a:solidFill>
                <a:srgbClr val="7F7F7F"/>
              </a:solidFill>
            </a:endParaRPr>
          </a:p>
        </p:txBody>
      </p:sp>
      <p:grpSp>
        <p:nvGrpSpPr>
          <p:cNvPr id="10" name="Agrupar 9"/>
          <p:cNvGrpSpPr/>
          <p:nvPr/>
        </p:nvGrpSpPr>
        <p:grpSpPr>
          <a:xfrm>
            <a:off x="108383" y="1506244"/>
            <a:ext cx="3456042" cy="3232506"/>
            <a:chOff x="-3305" y="1788134"/>
            <a:chExt cx="3456042" cy="3232506"/>
          </a:xfrm>
        </p:grpSpPr>
        <p:sp>
          <p:nvSpPr>
            <p:cNvPr id="11" name="Elipse 10"/>
            <p:cNvSpPr/>
            <p:nvPr/>
          </p:nvSpPr>
          <p:spPr>
            <a:xfrm>
              <a:off x="1352619" y="2069829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rgbClr val="000000"/>
                  </a:solidFill>
                </a:rPr>
                <a:t>89</a:t>
              </a:r>
              <a:endParaRPr lang="es-ES" sz="2400" dirty="0">
                <a:solidFill>
                  <a:srgbClr val="000000"/>
                </a:solidFill>
              </a:endParaRPr>
            </a:p>
          </p:txBody>
        </p:sp>
        <p:sp>
          <p:nvSpPr>
            <p:cNvPr id="12" name="Elipse 11"/>
            <p:cNvSpPr/>
            <p:nvPr/>
          </p:nvSpPr>
          <p:spPr>
            <a:xfrm>
              <a:off x="463847" y="3210134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21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Conector recto 12"/>
            <p:cNvCxnSpPr>
              <a:stCxn id="11" idx="3"/>
              <a:endCxn id="12" idx="0"/>
            </p:cNvCxnSpPr>
            <p:nvPr/>
          </p:nvCxnSpPr>
          <p:spPr>
            <a:xfrm flipH="1">
              <a:off x="802393" y="2626963"/>
              <a:ext cx="649384" cy="58317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Elipse 13"/>
            <p:cNvSpPr/>
            <p:nvPr/>
          </p:nvSpPr>
          <p:spPr>
            <a:xfrm>
              <a:off x="2322596" y="3210134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9</a:t>
              </a:r>
            </a:p>
          </p:txBody>
        </p:sp>
        <p:cxnSp>
          <p:nvCxnSpPr>
            <p:cNvPr id="15" name="Conector recto 14"/>
            <p:cNvCxnSpPr>
              <a:stCxn id="11" idx="5"/>
              <a:endCxn id="14" idx="0"/>
            </p:cNvCxnSpPr>
            <p:nvPr/>
          </p:nvCxnSpPr>
          <p:spPr>
            <a:xfrm>
              <a:off x="1930553" y="2626963"/>
              <a:ext cx="730589" cy="58317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Elipse 15"/>
            <p:cNvSpPr/>
            <p:nvPr/>
          </p:nvSpPr>
          <p:spPr>
            <a:xfrm>
              <a:off x="9393" y="431515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3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Conector recto 16"/>
            <p:cNvCxnSpPr>
              <a:stCxn id="12" idx="3"/>
              <a:endCxn id="16" idx="0"/>
            </p:cNvCxnSpPr>
            <p:nvPr/>
          </p:nvCxnSpPr>
          <p:spPr>
            <a:xfrm flipH="1">
              <a:off x="347939" y="3767268"/>
              <a:ext cx="215066" cy="5478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Elipse 18"/>
            <p:cNvSpPr/>
            <p:nvPr/>
          </p:nvSpPr>
          <p:spPr>
            <a:xfrm>
              <a:off x="802393" y="4332798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14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Conector recto 19"/>
            <p:cNvCxnSpPr>
              <a:stCxn id="12" idx="5"/>
              <a:endCxn id="19" idx="0"/>
            </p:cNvCxnSpPr>
            <p:nvPr/>
          </p:nvCxnSpPr>
          <p:spPr>
            <a:xfrm>
              <a:off x="1041781" y="3767268"/>
              <a:ext cx="99158" cy="56553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CuadroTexto 20"/>
            <p:cNvSpPr txBox="1"/>
            <p:nvPr/>
          </p:nvSpPr>
          <p:spPr>
            <a:xfrm>
              <a:off x="1787863" y="1788134"/>
              <a:ext cx="451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 smtClean="0">
                  <a:solidFill>
                    <a:schemeClr val="bg1">
                      <a:lumMod val="50000"/>
                    </a:schemeClr>
                  </a:solidFill>
                </a:rPr>
                <a:t>[0]</a:t>
              </a:r>
              <a:endParaRPr lang="es-E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2" name="CuadroTexto 21"/>
            <p:cNvSpPr txBox="1"/>
            <p:nvPr/>
          </p:nvSpPr>
          <p:spPr>
            <a:xfrm>
              <a:off x="306023" y="2840802"/>
              <a:ext cx="451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 smtClean="0">
                  <a:solidFill>
                    <a:schemeClr val="bg1">
                      <a:lumMod val="50000"/>
                    </a:schemeClr>
                  </a:solidFill>
                </a:rPr>
                <a:t>[1]</a:t>
              </a:r>
              <a:endParaRPr lang="es-E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3" name="CuadroTexto 22"/>
            <p:cNvSpPr txBox="1"/>
            <p:nvPr/>
          </p:nvSpPr>
          <p:spPr>
            <a:xfrm>
              <a:off x="2548122" y="2840802"/>
              <a:ext cx="451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 smtClean="0">
                  <a:solidFill>
                    <a:schemeClr val="bg1">
                      <a:lumMod val="50000"/>
                    </a:schemeClr>
                  </a:solidFill>
                </a:rPr>
                <a:t>[2]</a:t>
              </a:r>
              <a:endParaRPr lang="es-E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4" name="CuadroTexto 23"/>
            <p:cNvSpPr txBox="1"/>
            <p:nvPr/>
          </p:nvSpPr>
          <p:spPr>
            <a:xfrm>
              <a:off x="-3305" y="3927640"/>
              <a:ext cx="451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 smtClean="0">
                  <a:solidFill>
                    <a:schemeClr val="bg1">
                      <a:lumMod val="50000"/>
                    </a:schemeClr>
                  </a:solidFill>
                </a:rPr>
                <a:t>[3]</a:t>
              </a:r>
              <a:endParaRPr lang="es-E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5" name="CuadroTexto 24"/>
            <p:cNvSpPr txBox="1"/>
            <p:nvPr/>
          </p:nvSpPr>
          <p:spPr>
            <a:xfrm>
              <a:off x="1126836" y="3979881"/>
              <a:ext cx="451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 smtClean="0">
                  <a:solidFill>
                    <a:schemeClr val="bg1">
                      <a:lumMod val="50000"/>
                    </a:schemeClr>
                  </a:solidFill>
                </a:rPr>
                <a:t>[4]</a:t>
              </a:r>
              <a:endParaRPr lang="es-E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26" name="Elipse 25"/>
            <p:cNvSpPr/>
            <p:nvPr/>
          </p:nvSpPr>
          <p:spPr>
            <a:xfrm>
              <a:off x="1883728" y="4350276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4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27" name="Conector recto 26"/>
            <p:cNvCxnSpPr>
              <a:endCxn id="26" idx="0"/>
            </p:cNvCxnSpPr>
            <p:nvPr/>
          </p:nvCxnSpPr>
          <p:spPr>
            <a:xfrm flipH="1">
              <a:off x="2222274" y="3802387"/>
              <a:ext cx="215066" cy="5478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Elipse 27"/>
            <p:cNvSpPr/>
            <p:nvPr/>
          </p:nvSpPr>
          <p:spPr>
            <a:xfrm>
              <a:off x="2676728" y="4367917"/>
              <a:ext cx="677092" cy="65272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7</a:t>
              </a:r>
            </a:p>
          </p:txBody>
        </p:sp>
        <p:cxnSp>
          <p:nvCxnSpPr>
            <p:cNvPr id="29" name="Conector recto 28"/>
            <p:cNvCxnSpPr>
              <a:stCxn id="14" idx="5"/>
              <a:endCxn id="28" idx="0"/>
            </p:cNvCxnSpPr>
            <p:nvPr/>
          </p:nvCxnSpPr>
          <p:spPr>
            <a:xfrm>
              <a:off x="2900530" y="3767268"/>
              <a:ext cx="114744" cy="60064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CuadroTexto 29"/>
            <p:cNvSpPr txBox="1"/>
            <p:nvPr/>
          </p:nvSpPr>
          <p:spPr>
            <a:xfrm>
              <a:off x="1871030" y="3962759"/>
              <a:ext cx="451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 smtClean="0">
                  <a:solidFill>
                    <a:schemeClr val="bg1">
                      <a:lumMod val="50000"/>
                    </a:schemeClr>
                  </a:solidFill>
                </a:rPr>
                <a:t>[5]</a:t>
              </a:r>
              <a:endParaRPr lang="es-E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31" name="CuadroTexto 30"/>
            <p:cNvSpPr txBox="1"/>
            <p:nvPr/>
          </p:nvSpPr>
          <p:spPr>
            <a:xfrm>
              <a:off x="3001171" y="4015000"/>
              <a:ext cx="4515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b="1" dirty="0" smtClean="0">
                  <a:solidFill>
                    <a:schemeClr val="bg1">
                      <a:lumMod val="50000"/>
                    </a:schemeClr>
                  </a:solidFill>
                </a:rPr>
                <a:t>[6]</a:t>
              </a:r>
              <a:endParaRPr lang="es-ES" b="1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32" name="Forma libre 31"/>
          <p:cNvSpPr/>
          <p:nvPr/>
        </p:nvSpPr>
        <p:spPr>
          <a:xfrm>
            <a:off x="470416" y="6252325"/>
            <a:ext cx="852159" cy="183827"/>
          </a:xfrm>
          <a:custGeom>
            <a:avLst/>
            <a:gdLst>
              <a:gd name="connsiteX0" fmla="*/ 0 w 852159"/>
              <a:gd name="connsiteY0" fmla="*/ 0 h 183827"/>
              <a:gd name="connsiteX1" fmla="*/ 417725 w 852159"/>
              <a:gd name="connsiteY1" fmla="*/ 183827 h 183827"/>
              <a:gd name="connsiteX2" fmla="*/ 852159 w 852159"/>
              <a:gd name="connsiteY2" fmla="*/ 0 h 1838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52159" h="183827">
                <a:moveTo>
                  <a:pt x="0" y="0"/>
                </a:moveTo>
                <a:cubicBezTo>
                  <a:pt x="137849" y="91913"/>
                  <a:pt x="275699" y="183827"/>
                  <a:pt x="417725" y="183827"/>
                </a:cubicBezTo>
                <a:cubicBezTo>
                  <a:pt x="559751" y="183827"/>
                  <a:pt x="852159" y="0"/>
                  <a:pt x="852159" y="0"/>
                </a:cubicBezTo>
              </a:path>
            </a:pathLst>
          </a:custGeom>
          <a:ln w="1270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3" name="Forma libre 32"/>
          <p:cNvSpPr/>
          <p:nvPr/>
        </p:nvSpPr>
        <p:spPr>
          <a:xfrm>
            <a:off x="453707" y="6252325"/>
            <a:ext cx="1704318" cy="334249"/>
          </a:xfrm>
          <a:custGeom>
            <a:avLst/>
            <a:gdLst>
              <a:gd name="connsiteX0" fmla="*/ 0 w 1704318"/>
              <a:gd name="connsiteY0" fmla="*/ 0 h 334249"/>
              <a:gd name="connsiteX1" fmla="*/ 852159 w 1704318"/>
              <a:gd name="connsiteY1" fmla="*/ 334231 h 334249"/>
              <a:gd name="connsiteX2" fmla="*/ 1704318 w 1704318"/>
              <a:gd name="connsiteY2" fmla="*/ 16712 h 334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4318" h="334249">
                <a:moveTo>
                  <a:pt x="0" y="0"/>
                </a:moveTo>
                <a:cubicBezTo>
                  <a:pt x="284053" y="165723"/>
                  <a:pt x="568106" y="331446"/>
                  <a:pt x="852159" y="334231"/>
                </a:cubicBezTo>
                <a:cubicBezTo>
                  <a:pt x="1136212" y="337016"/>
                  <a:pt x="1704318" y="16712"/>
                  <a:pt x="1704318" y="16712"/>
                </a:cubicBezTo>
              </a:path>
            </a:pathLst>
          </a:custGeom>
          <a:ln w="1270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Forma libre 33"/>
          <p:cNvSpPr/>
          <p:nvPr/>
        </p:nvSpPr>
        <p:spPr>
          <a:xfrm>
            <a:off x="1305866" y="5466882"/>
            <a:ext cx="1604064" cy="367654"/>
          </a:xfrm>
          <a:custGeom>
            <a:avLst/>
            <a:gdLst>
              <a:gd name="connsiteX0" fmla="*/ 0 w 1604064"/>
              <a:gd name="connsiteY0" fmla="*/ 367654 h 367654"/>
              <a:gd name="connsiteX1" fmla="*/ 918995 w 1604064"/>
              <a:gd name="connsiteY1" fmla="*/ 0 h 367654"/>
              <a:gd name="connsiteX2" fmla="*/ 1604064 w 1604064"/>
              <a:gd name="connsiteY2" fmla="*/ 367654 h 3676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4064" h="367654">
                <a:moveTo>
                  <a:pt x="0" y="367654"/>
                </a:moveTo>
                <a:cubicBezTo>
                  <a:pt x="325825" y="183827"/>
                  <a:pt x="651651" y="0"/>
                  <a:pt x="918995" y="0"/>
                </a:cubicBezTo>
                <a:cubicBezTo>
                  <a:pt x="1186339" y="0"/>
                  <a:pt x="1604064" y="367654"/>
                  <a:pt x="1604064" y="367654"/>
                </a:cubicBezTo>
              </a:path>
            </a:pathLst>
          </a:custGeom>
          <a:ln w="1270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Forma libre 34"/>
          <p:cNvSpPr/>
          <p:nvPr/>
        </p:nvSpPr>
        <p:spPr>
          <a:xfrm>
            <a:off x="1289157" y="5333190"/>
            <a:ext cx="2606604" cy="484635"/>
          </a:xfrm>
          <a:custGeom>
            <a:avLst/>
            <a:gdLst>
              <a:gd name="connsiteX0" fmla="*/ 0 w 2606604"/>
              <a:gd name="connsiteY0" fmla="*/ 484635 h 484635"/>
              <a:gd name="connsiteX1" fmla="*/ 1336720 w 2606604"/>
              <a:gd name="connsiteY1" fmla="*/ 0 h 484635"/>
              <a:gd name="connsiteX2" fmla="*/ 2606604 w 2606604"/>
              <a:gd name="connsiteY2" fmla="*/ 484635 h 484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6604" h="484635">
                <a:moveTo>
                  <a:pt x="0" y="484635"/>
                </a:moveTo>
                <a:cubicBezTo>
                  <a:pt x="451143" y="242317"/>
                  <a:pt x="902286" y="0"/>
                  <a:pt x="1336720" y="0"/>
                </a:cubicBezTo>
                <a:cubicBezTo>
                  <a:pt x="1771154" y="0"/>
                  <a:pt x="2606604" y="484635"/>
                  <a:pt x="2606604" y="484635"/>
                </a:cubicBezTo>
              </a:path>
            </a:pathLst>
          </a:custGeom>
          <a:ln w="1270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6" name="Forma libre 35"/>
          <p:cNvSpPr/>
          <p:nvPr/>
        </p:nvSpPr>
        <p:spPr>
          <a:xfrm>
            <a:off x="2158025" y="6269037"/>
            <a:ext cx="2523059" cy="267384"/>
          </a:xfrm>
          <a:custGeom>
            <a:avLst/>
            <a:gdLst>
              <a:gd name="connsiteX0" fmla="*/ 0 w 2523059"/>
              <a:gd name="connsiteY0" fmla="*/ 0 h 267384"/>
              <a:gd name="connsiteX1" fmla="*/ 1219757 w 2523059"/>
              <a:gd name="connsiteY1" fmla="*/ 267384 h 267384"/>
              <a:gd name="connsiteX2" fmla="*/ 2523059 w 2523059"/>
              <a:gd name="connsiteY2" fmla="*/ 0 h 26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523059" h="267384">
                <a:moveTo>
                  <a:pt x="0" y="0"/>
                </a:moveTo>
                <a:cubicBezTo>
                  <a:pt x="399623" y="133692"/>
                  <a:pt x="799247" y="267384"/>
                  <a:pt x="1219757" y="267384"/>
                </a:cubicBezTo>
                <a:cubicBezTo>
                  <a:pt x="1640267" y="267384"/>
                  <a:pt x="2523059" y="0"/>
                  <a:pt x="2523059" y="0"/>
                </a:cubicBezTo>
              </a:path>
            </a:pathLst>
          </a:custGeom>
          <a:ln w="1270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7" name="Forma libre 36"/>
          <p:cNvSpPr/>
          <p:nvPr/>
        </p:nvSpPr>
        <p:spPr>
          <a:xfrm>
            <a:off x="2107898" y="6269037"/>
            <a:ext cx="3358509" cy="451211"/>
          </a:xfrm>
          <a:custGeom>
            <a:avLst/>
            <a:gdLst>
              <a:gd name="connsiteX0" fmla="*/ 0 w 3358509"/>
              <a:gd name="connsiteY0" fmla="*/ 0 h 451211"/>
              <a:gd name="connsiteX1" fmla="*/ 1954953 w 3358509"/>
              <a:gd name="connsiteY1" fmla="*/ 451211 h 451211"/>
              <a:gd name="connsiteX2" fmla="*/ 3358509 w 3358509"/>
              <a:gd name="connsiteY2" fmla="*/ 0 h 4512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58509" h="451211">
                <a:moveTo>
                  <a:pt x="0" y="0"/>
                </a:moveTo>
                <a:cubicBezTo>
                  <a:pt x="697601" y="225605"/>
                  <a:pt x="1395202" y="451211"/>
                  <a:pt x="1954953" y="451211"/>
                </a:cubicBezTo>
                <a:cubicBezTo>
                  <a:pt x="2514704" y="451211"/>
                  <a:pt x="3358509" y="0"/>
                  <a:pt x="3358509" y="0"/>
                </a:cubicBezTo>
              </a:path>
            </a:pathLst>
          </a:custGeom>
          <a:ln w="1270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8" name="CuadroTexto 37"/>
          <p:cNvSpPr txBox="1"/>
          <p:nvPr/>
        </p:nvSpPr>
        <p:spPr>
          <a:xfrm>
            <a:off x="5087242" y="1441360"/>
            <a:ext cx="3607628" cy="1015663"/>
          </a:xfrm>
          <a:prstGeom prst="rect">
            <a:avLst/>
          </a:prstGeom>
          <a:solidFill>
            <a:srgbClr val="DDD9C3"/>
          </a:solidFill>
        </p:spPr>
        <p:txBody>
          <a:bodyPr wrap="none" rtlCol="0">
            <a:spAutoFit/>
          </a:bodyPr>
          <a:lstStyle/>
          <a:p>
            <a:r>
              <a:rPr lang="es-ES" sz="2000" b="1" dirty="0" err="1" smtClean="0">
                <a:latin typeface="Consolas"/>
                <a:cs typeface="Consolas"/>
              </a:rPr>
              <a:t>function</a:t>
            </a:r>
            <a:r>
              <a:rPr lang="es-ES" sz="2000" dirty="0" smtClean="0">
                <a:latin typeface="Consolas"/>
                <a:cs typeface="Consolas"/>
              </a:rPr>
              <a:t> PARENT(k)</a:t>
            </a:r>
          </a:p>
          <a:p>
            <a:r>
              <a:rPr lang="es-ES" sz="2000" dirty="0">
                <a:latin typeface="Consolas"/>
                <a:cs typeface="Consolas"/>
              </a:rPr>
              <a:t>	</a:t>
            </a:r>
            <a:r>
              <a:rPr lang="es-ES" sz="2000" dirty="0" err="1" smtClean="0">
                <a:latin typeface="Consolas"/>
                <a:cs typeface="Consolas"/>
              </a:rPr>
              <a:t>return</a:t>
            </a:r>
            <a:r>
              <a:rPr lang="es-ES" sz="2000" dirty="0" smtClean="0">
                <a:latin typeface="Consolas"/>
                <a:cs typeface="Consolas"/>
              </a:rPr>
              <a:t> FLOOR((k-1)/2)</a:t>
            </a:r>
          </a:p>
          <a:p>
            <a:r>
              <a:rPr lang="es-ES" sz="2000" b="1" dirty="0" err="1">
                <a:latin typeface="Consolas"/>
                <a:cs typeface="Consolas"/>
              </a:rPr>
              <a:t>e</a:t>
            </a:r>
            <a:r>
              <a:rPr lang="es-ES" sz="2000" b="1" dirty="0" err="1" smtClean="0">
                <a:latin typeface="Consolas"/>
                <a:cs typeface="Consolas"/>
              </a:rPr>
              <a:t>nd</a:t>
            </a:r>
            <a:r>
              <a:rPr lang="es-ES" sz="2000" b="1" dirty="0" smtClean="0">
                <a:latin typeface="Consolas"/>
                <a:cs typeface="Consolas"/>
              </a:rPr>
              <a:t> </a:t>
            </a:r>
            <a:r>
              <a:rPr lang="es-ES" sz="2000" b="1" dirty="0" err="1" smtClean="0">
                <a:latin typeface="Consolas"/>
                <a:cs typeface="Consolas"/>
              </a:rPr>
              <a:t>function</a:t>
            </a:r>
            <a:endParaRPr lang="es-ES" sz="2000" b="1" dirty="0">
              <a:latin typeface="Consolas"/>
              <a:cs typeface="Consolas"/>
            </a:endParaRPr>
          </a:p>
        </p:txBody>
      </p:sp>
      <p:sp>
        <p:nvSpPr>
          <p:cNvPr id="39" name="CuadroTexto 38"/>
          <p:cNvSpPr txBox="1"/>
          <p:nvPr/>
        </p:nvSpPr>
        <p:spPr>
          <a:xfrm>
            <a:off x="5087242" y="2712006"/>
            <a:ext cx="3607628" cy="1015663"/>
          </a:xfrm>
          <a:prstGeom prst="rect">
            <a:avLst/>
          </a:prstGeom>
          <a:solidFill>
            <a:srgbClr val="DDD9C3"/>
          </a:solidFill>
        </p:spPr>
        <p:txBody>
          <a:bodyPr wrap="square" rtlCol="0">
            <a:spAutoFit/>
          </a:bodyPr>
          <a:lstStyle/>
          <a:p>
            <a:r>
              <a:rPr lang="es-ES" sz="2000" b="1" dirty="0" err="1" smtClean="0">
                <a:latin typeface="Consolas"/>
                <a:cs typeface="Consolas"/>
              </a:rPr>
              <a:t>function</a:t>
            </a:r>
            <a:r>
              <a:rPr lang="es-ES" sz="2000" dirty="0" smtClean="0">
                <a:latin typeface="Consolas"/>
                <a:cs typeface="Consolas"/>
              </a:rPr>
              <a:t> LEFT(k)</a:t>
            </a:r>
          </a:p>
          <a:p>
            <a:r>
              <a:rPr lang="es-ES" sz="2000" dirty="0">
                <a:latin typeface="Consolas"/>
                <a:cs typeface="Consolas"/>
              </a:rPr>
              <a:t>	</a:t>
            </a:r>
            <a:r>
              <a:rPr lang="es-ES" sz="2000" dirty="0" err="1" smtClean="0">
                <a:latin typeface="Consolas"/>
                <a:cs typeface="Consolas"/>
              </a:rPr>
              <a:t>return</a:t>
            </a:r>
            <a:r>
              <a:rPr lang="es-ES" sz="2000" dirty="0" smtClean="0">
                <a:latin typeface="Consolas"/>
                <a:cs typeface="Consolas"/>
              </a:rPr>
              <a:t> 2×k+1</a:t>
            </a:r>
          </a:p>
          <a:p>
            <a:r>
              <a:rPr lang="es-ES" sz="2000" b="1" dirty="0" err="1">
                <a:latin typeface="Consolas"/>
                <a:cs typeface="Consolas"/>
              </a:rPr>
              <a:t>e</a:t>
            </a:r>
            <a:r>
              <a:rPr lang="es-ES" sz="2000" b="1" dirty="0" err="1" smtClean="0">
                <a:latin typeface="Consolas"/>
                <a:cs typeface="Consolas"/>
              </a:rPr>
              <a:t>nd</a:t>
            </a:r>
            <a:r>
              <a:rPr lang="es-ES" sz="2000" b="1" dirty="0" smtClean="0">
                <a:latin typeface="Consolas"/>
                <a:cs typeface="Consolas"/>
              </a:rPr>
              <a:t> </a:t>
            </a:r>
            <a:r>
              <a:rPr lang="es-ES" sz="2000" b="1" dirty="0" err="1" smtClean="0">
                <a:latin typeface="Consolas"/>
                <a:cs typeface="Consolas"/>
              </a:rPr>
              <a:t>function</a:t>
            </a:r>
            <a:endParaRPr lang="es-ES" sz="2000" b="1" dirty="0">
              <a:latin typeface="Consolas"/>
              <a:cs typeface="Consolas"/>
            </a:endParaRPr>
          </a:p>
        </p:txBody>
      </p:sp>
      <p:sp>
        <p:nvSpPr>
          <p:cNvPr id="40" name="CuadroTexto 39"/>
          <p:cNvSpPr txBox="1"/>
          <p:nvPr/>
        </p:nvSpPr>
        <p:spPr>
          <a:xfrm>
            <a:off x="5087242" y="4008023"/>
            <a:ext cx="3607628" cy="1015663"/>
          </a:xfrm>
          <a:prstGeom prst="rect">
            <a:avLst/>
          </a:prstGeom>
          <a:solidFill>
            <a:srgbClr val="DDD9C3"/>
          </a:solidFill>
        </p:spPr>
        <p:txBody>
          <a:bodyPr wrap="square" rtlCol="0">
            <a:spAutoFit/>
          </a:bodyPr>
          <a:lstStyle/>
          <a:p>
            <a:r>
              <a:rPr lang="es-ES" sz="2000" b="1" dirty="0" err="1" smtClean="0">
                <a:latin typeface="Consolas"/>
                <a:cs typeface="Consolas"/>
              </a:rPr>
              <a:t>function</a:t>
            </a:r>
            <a:r>
              <a:rPr lang="es-ES" sz="2000" dirty="0" smtClean="0">
                <a:latin typeface="Consolas"/>
                <a:cs typeface="Consolas"/>
              </a:rPr>
              <a:t> RIGHT(k)</a:t>
            </a:r>
          </a:p>
          <a:p>
            <a:r>
              <a:rPr lang="es-ES" sz="2000" dirty="0">
                <a:latin typeface="Consolas"/>
                <a:cs typeface="Consolas"/>
              </a:rPr>
              <a:t>	</a:t>
            </a:r>
            <a:r>
              <a:rPr lang="es-ES" sz="2000" dirty="0" err="1" smtClean="0">
                <a:latin typeface="Consolas"/>
                <a:cs typeface="Consolas"/>
              </a:rPr>
              <a:t>return</a:t>
            </a:r>
            <a:r>
              <a:rPr lang="es-ES" sz="2000" dirty="0" smtClean="0">
                <a:latin typeface="Consolas"/>
                <a:cs typeface="Consolas"/>
              </a:rPr>
              <a:t> 2×k+2</a:t>
            </a:r>
          </a:p>
          <a:p>
            <a:r>
              <a:rPr lang="es-ES" sz="2000" b="1" dirty="0" err="1">
                <a:latin typeface="Consolas"/>
                <a:cs typeface="Consolas"/>
              </a:rPr>
              <a:t>e</a:t>
            </a:r>
            <a:r>
              <a:rPr lang="es-ES" sz="2000" b="1" dirty="0" err="1" smtClean="0">
                <a:latin typeface="Consolas"/>
                <a:cs typeface="Consolas"/>
              </a:rPr>
              <a:t>nd</a:t>
            </a:r>
            <a:r>
              <a:rPr lang="es-ES" sz="2000" b="1" dirty="0" smtClean="0">
                <a:latin typeface="Consolas"/>
                <a:cs typeface="Consolas"/>
              </a:rPr>
              <a:t> </a:t>
            </a:r>
            <a:r>
              <a:rPr lang="es-ES" sz="2000" b="1" dirty="0" err="1" smtClean="0">
                <a:latin typeface="Consolas"/>
                <a:cs typeface="Consolas"/>
              </a:rPr>
              <a:t>function</a:t>
            </a:r>
            <a:endParaRPr lang="es-ES" sz="2000" b="1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619564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6" name="Rectángulo 5"/>
          <p:cNvSpPr/>
          <p:nvPr/>
        </p:nvSpPr>
        <p:spPr>
          <a:xfrm>
            <a:off x="1105647" y="3003174"/>
            <a:ext cx="5259294" cy="522944"/>
          </a:xfrm>
          <a:prstGeom prst="rect">
            <a:avLst/>
          </a:prstGeom>
          <a:ln w="19050" cmpd="sng">
            <a:solidFill>
              <a:srgbClr val="FF0000"/>
            </a:solidFill>
            <a:prstDash val="dash"/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12" name="CuadroTexto 11"/>
          <p:cNvSpPr txBox="1"/>
          <p:nvPr/>
        </p:nvSpPr>
        <p:spPr>
          <a:xfrm>
            <a:off x="3874446" y="4381962"/>
            <a:ext cx="531313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1. </a:t>
            </a:r>
            <a:r>
              <a:rPr lang="es-ES" dirty="0" err="1" smtClean="0">
                <a:latin typeface="Arial Narrow"/>
                <a:cs typeface="Arial Narrow"/>
              </a:rPr>
              <a:t>Initialise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the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spanning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tree</a:t>
            </a:r>
            <a:r>
              <a:rPr lang="es-ES" dirty="0" smtClean="0">
                <a:latin typeface="Arial Narrow"/>
                <a:cs typeface="Arial Narrow"/>
              </a:rPr>
              <a:t> T </a:t>
            </a:r>
            <a:r>
              <a:rPr lang="es-ES" dirty="0" err="1" smtClean="0">
                <a:latin typeface="Arial Narrow"/>
                <a:cs typeface="Arial Narrow"/>
              </a:rPr>
              <a:t>with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one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vertex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from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graph</a:t>
            </a:r>
            <a:r>
              <a:rPr lang="es-ES" dirty="0" smtClean="0">
                <a:latin typeface="Arial Narrow"/>
                <a:cs typeface="Arial Narrow"/>
              </a:rPr>
              <a:t> G</a:t>
            </a:r>
          </a:p>
          <a:p>
            <a:r>
              <a:rPr lang="es-ES" dirty="0" smtClean="0">
                <a:latin typeface="Arial Narrow"/>
                <a:cs typeface="Arial Narrow"/>
              </a:rPr>
              <a:t>2. </a:t>
            </a:r>
            <a:r>
              <a:rPr lang="es-ES" dirty="0" err="1" smtClean="0">
                <a:latin typeface="Arial Narrow"/>
                <a:cs typeface="Arial Narrow"/>
              </a:rPr>
              <a:t>While</a:t>
            </a:r>
            <a:r>
              <a:rPr lang="es-ES" dirty="0" smtClean="0">
                <a:latin typeface="Arial Narrow"/>
                <a:cs typeface="Arial Narrow"/>
              </a:rPr>
              <a:t> (</a:t>
            </a:r>
            <a:r>
              <a:rPr lang="es-ES" dirty="0" err="1" smtClean="0">
                <a:latin typeface="Arial Narrow"/>
                <a:cs typeface="Arial Narrow"/>
              </a:rPr>
              <a:t>there</a:t>
            </a:r>
            <a:r>
              <a:rPr lang="es-ES" dirty="0" smtClean="0">
                <a:latin typeface="Arial Narrow"/>
                <a:cs typeface="Arial Narrow"/>
              </a:rPr>
              <a:t> are </a:t>
            </a:r>
            <a:r>
              <a:rPr lang="es-ES" dirty="0" err="1" smtClean="0">
                <a:latin typeface="Arial Narrow"/>
                <a:cs typeface="Arial Narrow"/>
              </a:rPr>
              <a:t>still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vertices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to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add</a:t>
            </a:r>
            <a:r>
              <a:rPr lang="es-ES" dirty="0" smtClean="0">
                <a:latin typeface="Arial Narrow"/>
                <a:cs typeface="Arial Narrow"/>
              </a:rPr>
              <a:t>)</a:t>
            </a:r>
          </a:p>
          <a:p>
            <a:pPr marL="0" lvl="1"/>
            <a:r>
              <a:rPr lang="es-ES" dirty="0">
                <a:latin typeface="Arial Narrow"/>
                <a:cs typeface="Arial Narrow"/>
              </a:rPr>
              <a:t>	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find</a:t>
            </a:r>
            <a:r>
              <a:rPr lang="es-ES" b="1" dirty="0" smtClean="0">
                <a:solidFill>
                  <a:srgbClr val="FF0000"/>
                </a:solidFill>
                <a:latin typeface="Arial Narrow"/>
                <a:cs typeface="Arial Narrow"/>
              </a:rPr>
              <a:t> set L </a:t>
            </a:r>
            <a:r>
              <a:rPr lang="es-ES" sz="1200" dirty="0">
                <a:latin typeface="Arial Narrow"/>
                <a:cs typeface="Arial Narrow"/>
              </a:rPr>
              <a:t>(links </a:t>
            </a:r>
            <a:r>
              <a:rPr lang="es-ES" sz="1200" dirty="0" err="1" smtClean="0">
                <a:latin typeface="Arial Narrow"/>
                <a:cs typeface="Arial Narrow"/>
              </a:rPr>
              <a:t>connecting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one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node</a:t>
            </a:r>
            <a:r>
              <a:rPr lang="es-ES" sz="1200" dirty="0" smtClean="0">
                <a:latin typeface="Arial Narrow"/>
                <a:cs typeface="Arial Narrow"/>
              </a:rPr>
              <a:t> in </a:t>
            </a:r>
            <a:r>
              <a:rPr lang="es-ES" sz="1200" dirty="0" err="1" smtClean="0">
                <a:latin typeface="Arial Narrow"/>
                <a:cs typeface="Arial Narrow"/>
              </a:rPr>
              <a:t>the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tree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with</a:t>
            </a:r>
            <a:r>
              <a:rPr lang="es-ES" sz="1200" dirty="0" smtClean="0">
                <a:latin typeface="Arial Narrow"/>
                <a:cs typeface="Arial Narrow"/>
              </a:rPr>
              <a:t> a </a:t>
            </a:r>
            <a:r>
              <a:rPr lang="es-ES" sz="1200" dirty="0" err="1" smtClean="0">
                <a:latin typeface="Arial Narrow"/>
                <a:cs typeface="Arial Narrow"/>
              </a:rPr>
              <a:t>node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not</a:t>
            </a:r>
            <a:r>
              <a:rPr lang="es-ES" sz="1200" dirty="0" smtClean="0">
                <a:latin typeface="Arial Narrow"/>
                <a:cs typeface="Arial Narrow"/>
              </a:rPr>
              <a:t> in </a:t>
            </a:r>
            <a:r>
              <a:rPr lang="es-ES" sz="1200" dirty="0" err="1" smtClean="0">
                <a:latin typeface="Arial Narrow"/>
                <a:cs typeface="Arial Narrow"/>
              </a:rPr>
              <a:t>the</a:t>
            </a:r>
            <a:r>
              <a:rPr lang="es-ES" sz="1200" dirty="0" smtClean="0">
                <a:latin typeface="Arial Narrow"/>
                <a:cs typeface="Arial Narrow"/>
              </a:rPr>
              <a:t> </a:t>
            </a:r>
            <a:r>
              <a:rPr lang="es-ES" sz="1200" dirty="0" err="1" smtClean="0">
                <a:latin typeface="Arial Narrow"/>
                <a:cs typeface="Arial Narrow"/>
              </a:rPr>
              <a:t>tree</a:t>
            </a:r>
            <a:r>
              <a:rPr lang="es-ES" sz="1200" dirty="0" smtClean="0">
                <a:latin typeface="Arial Narrow"/>
                <a:cs typeface="Arial Narrow"/>
              </a:rPr>
              <a:t>)</a:t>
            </a:r>
          </a:p>
          <a:p>
            <a:pPr marL="0" lvl="1"/>
            <a:r>
              <a:rPr lang="es-ES" sz="1200" dirty="0">
                <a:latin typeface="Arial Narrow"/>
                <a:cs typeface="Arial Narrow"/>
              </a:rPr>
              <a:t>	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find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minimum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weight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edge</a:t>
            </a:r>
            <a:r>
              <a:rPr lang="es-ES" dirty="0" smtClean="0">
                <a:latin typeface="Arial Narrow"/>
                <a:cs typeface="Arial Narrow"/>
              </a:rPr>
              <a:t> in L</a:t>
            </a:r>
          </a:p>
          <a:p>
            <a:pPr marL="0" lvl="1"/>
            <a:r>
              <a:rPr lang="es-ES" dirty="0">
                <a:latin typeface="Arial Narrow"/>
                <a:cs typeface="Arial Narrow"/>
              </a:rPr>
              <a:t>	</a:t>
            </a:r>
            <a:r>
              <a:rPr lang="es-ES" b="1" dirty="0" err="1" smtClean="0">
                <a:solidFill>
                  <a:srgbClr val="FF0000"/>
                </a:solidFill>
                <a:latin typeface="Arial Narrow"/>
                <a:cs typeface="Arial Narrow"/>
              </a:rPr>
              <a:t>add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minimum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weight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edge</a:t>
            </a:r>
            <a:r>
              <a:rPr lang="es-ES" dirty="0" smtClean="0">
                <a:latin typeface="Arial Narrow"/>
                <a:cs typeface="Arial Narrow"/>
              </a:rPr>
              <a:t>, and </a:t>
            </a:r>
            <a:r>
              <a:rPr lang="es-ES" dirty="0" err="1" smtClean="0">
                <a:latin typeface="Arial Narrow"/>
                <a:cs typeface="Arial Narrow"/>
              </a:rPr>
              <a:t>its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vertex</a:t>
            </a:r>
            <a:r>
              <a:rPr lang="es-ES" b="1" dirty="0" smtClean="0">
                <a:solidFill>
                  <a:srgbClr val="000000"/>
                </a:solidFill>
                <a:latin typeface="Arial Narrow"/>
                <a:cs typeface="Arial Narrow"/>
              </a:rPr>
              <a:t>,  </a:t>
            </a:r>
            <a:r>
              <a:rPr lang="es-ES" dirty="0" err="1" smtClean="0">
                <a:solidFill>
                  <a:srgbClr val="000000"/>
                </a:solidFill>
                <a:latin typeface="Arial Narrow"/>
                <a:cs typeface="Arial Narrow"/>
              </a:rPr>
              <a:t>to</a:t>
            </a:r>
            <a:r>
              <a:rPr lang="es-ES" dirty="0" smtClean="0">
                <a:solidFill>
                  <a:srgbClr val="000000"/>
                </a:solidFill>
                <a:latin typeface="Arial Narrow"/>
                <a:cs typeface="Arial Narrow"/>
              </a:rPr>
              <a:t> </a:t>
            </a:r>
            <a:r>
              <a:rPr lang="es-ES" dirty="0" smtClean="0">
                <a:latin typeface="Arial Narrow"/>
                <a:cs typeface="Arial Narrow"/>
              </a:rPr>
              <a:t>T</a:t>
            </a:r>
          </a:p>
          <a:p>
            <a:pPr marL="0" lvl="1"/>
            <a:endParaRPr lang="es-ES" dirty="0" smtClean="0">
              <a:latin typeface="Arial Narrow"/>
              <a:cs typeface="Arial Narrow"/>
            </a:endParaRPr>
          </a:p>
          <a:p>
            <a:endParaRPr lang="es-ES" dirty="0" smtClean="0">
              <a:latin typeface="Arial Narrow"/>
              <a:cs typeface="Arial Narrow"/>
            </a:endParaRPr>
          </a:p>
          <a:p>
            <a:endParaRPr lang="es-ES" dirty="0"/>
          </a:p>
        </p:txBody>
      </p:sp>
      <p:sp>
        <p:nvSpPr>
          <p:cNvPr id="5" name="Forma libre 4"/>
          <p:cNvSpPr/>
          <p:nvPr/>
        </p:nvSpPr>
        <p:spPr>
          <a:xfrm>
            <a:off x="459753" y="3197408"/>
            <a:ext cx="3843306" cy="2405530"/>
          </a:xfrm>
          <a:custGeom>
            <a:avLst/>
            <a:gdLst>
              <a:gd name="connsiteX0" fmla="*/ 705657 w 4336363"/>
              <a:gd name="connsiteY0" fmla="*/ 0 h 2599765"/>
              <a:gd name="connsiteX1" fmla="*/ 272363 w 4336363"/>
              <a:gd name="connsiteY1" fmla="*/ 1284942 h 2599765"/>
              <a:gd name="connsiteX2" fmla="*/ 4336363 w 4336363"/>
              <a:gd name="connsiteY2" fmla="*/ 2599765 h 2599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336363" h="2599765">
                <a:moveTo>
                  <a:pt x="705657" y="0"/>
                </a:moveTo>
                <a:cubicBezTo>
                  <a:pt x="186451" y="425824"/>
                  <a:pt x="-332755" y="851648"/>
                  <a:pt x="272363" y="1284942"/>
                </a:cubicBezTo>
                <a:cubicBezTo>
                  <a:pt x="877481" y="1718236"/>
                  <a:pt x="4336363" y="2599765"/>
                  <a:pt x="4336363" y="2599765"/>
                </a:cubicBezTo>
              </a:path>
            </a:pathLst>
          </a:custGeom>
          <a:ln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2721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grpSp>
        <p:nvGrpSpPr>
          <p:cNvPr id="8" name="Agrupar 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9" name="Elipse 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10" name="Elipse 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11" name="Elipse 1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13" name="Elipse 12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14" name="Elipse 13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15" name="Conector recto de flecha 14"/>
            <p:cNvCxnSpPr>
              <a:stCxn id="13" idx="6"/>
              <a:endCxn id="1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ector recto de flecha 15"/>
            <p:cNvCxnSpPr>
              <a:stCxn id="10" idx="4"/>
              <a:endCxn id="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ctor recto de flecha 16"/>
            <p:cNvCxnSpPr>
              <a:stCxn id="9" idx="2"/>
              <a:endCxn id="1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ector recto de flecha 17"/>
            <p:cNvCxnSpPr>
              <a:stCxn id="11" idx="0"/>
              <a:endCxn id="13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ector recto de flecha 18"/>
            <p:cNvCxnSpPr>
              <a:stCxn id="14" idx="2"/>
              <a:endCxn id="1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de flecha 19"/>
            <p:cNvCxnSpPr>
              <a:stCxn id="9" idx="6"/>
              <a:endCxn id="14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CuadroTexto 20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22" name="CuadroTexto 21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23" name="CuadroTexto 22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24" name="CuadroTexto 23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25" name="CuadroTexto 24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26" name="CuadroTexto 25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7" name="CuadroTexto 6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37217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1583765"/>
            <a:ext cx="6276077" cy="313764"/>
          </a:xfrm>
          <a:prstGeom prst="rect">
            <a:avLst/>
          </a:prstGeom>
          <a:ln w="28575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38942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grpSp>
        <p:nvGrpSpPr>
          <p:cNvPr id="27" name="Agrupar 26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28" name="Elipse 27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29" name="Elipse 28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30" name="Elipse 29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31" name="Elipse 30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32" name="Elipse 31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33" name="Conector recto de flecha 32"/>
            <p:cNvCxnSpPr>
              <a:stCxn id="31" idx="6"/>
              <a:endCxn id="29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ector recto de flecha 33"/>
            <p:cNvCxnSpPr>
              <a:stCxn id="29" idx="4"/>
              <a:endCxn id="28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/>
            <p:cNvCxnSpPr>
              <a:stCxn id="28" idx="2"/>
              <a:endCxn id="30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de flecha 35"/>
            <p:cNvCxnSpPr>
              <a:stCxn id="30" idx="0"/>
              <a:endCxn id="31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/>
            <p:cNvCxnSpPr>
              <a:stCxn id="32" idx="2"/>
              <a:endCxn id="29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37"/>
            <p:cNvCxnSpPr>
              <a:stCxn id="28" idx="6"/>
              <a:endCxn id="32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CuadroTexto 38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40" name="CuadroTexto 39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5" name="CuadroTexto 44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cxnSp>
        <p:nvCxnSpPr>
          <p:cNvPr id="46" name="Conector recto de flecha 45"/>
          <p:cNvCxnSpPr>
            <a:stCxn id="5" idx="3"/>
            <a:endCxn id="6" idx="1"/>
          </p:cNvCxnSpPr>
          <p:nvPr/>
        </p:nvCxnSpPr>
        <p:spPr>
          <a:xfrm flipV="1">
            <a:off x="6470313" y="1738997"/>
            <a:ext cx="437580" cy="165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3109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1867644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27" name="Elipse 26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grpSp>
        <p:nvGrpSpPr>
          <p:cNvPr id="28" name="Agrupar 2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29" name="Elipse 2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30" name="Elipse 2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31" name="Elipse 3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32" name="Elipse 3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33" name="Elipse 3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Conector recto de flecha 33"/>
            <p:cNvCxnSpPr>
              <a:stCxn id="32" idx="6"/>
              <a:endCxn id="3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/>
            <p:cNvCxnSpPr>
              <a:stCxn id="30" idx="4"/>
              <a:endCxn id="2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de flecha 35"/>
            <p:cNvCxnSpPr>
              <a:stCxn id="29" idx="2"/>
              <a:endCxn id="3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/>
            <p:cNvCxnSpPr>
              <a:stCxn id="31" idx="0"/>
              <a:endCxn id="3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37"/>
            <p:cNvCxnSpPr>
              <a:stCxn id="33" idx="2"/>
              <a:endCxn id="3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de flecha 38"/>
            <p:cNvCxnSpPr>
              <a:stCxn id="29" idx="6"/>
              <a:endCxn id="3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CuadroTexto 3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6" name="CuadroTexto 4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47" name="CuadroTexto 46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cxnSp>
        <p:nvCxnSpPr>
          <p:cNvPr id="48" name="Conector recto de flecha 47"/>
          <p:cNvCxnSpPr>
            <a:endCxn id="27" idx="0"/>
          </p:cNvCxnSpPr>
          <p:nvPr/>
        </p:nvCxnSpPr>
        <p:spPr>
          <a:xfrm flipH="1">
            <a:off x="5719609" y="2181408"/>
            <a:ext cx="750704" cy="220494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25637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121641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grpSp>
        <p:nvGrpSpPr>
          <p:cNvPr id="28" name="Agrupar 2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29" name="Elipse 2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30" name="Elipse 2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31" name="Elipse 3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32" name="Elipse 3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33" name="Elipse 3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Conector recto de flecha 33"/>
            <p:cNvCxnSpPr>
              <a:stCxn id="32" idx="6"/>
              <a:endCxn id="3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/>
            <p:cNvCxnSpPr>
              <a:stCxn id="30" idx="4"/>
              <a:endCxn id="2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de flecha 35"/>
            <p:cNvCxnSpPr>
              <a:stCxn id="29" idx="2"/>
              <a:endCxn id="3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/>
            <p:cNvCxnSpPr>
              <a:stCxn id="31" idx="0"/>
              <a:endCxn id="3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37"/>
            <p:cNvCxnSpPr>
              <a:stCxn id="33" idx="2"/>
              <a:endCxn id="3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de flecha 38"/>
            <p:cNvCxnSpPr>
              <a:stCxn id="29" idx="6"/>
              <a:endCxn id="3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CuadroTexto 3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2</a:t>
              </a:r>
              <a:endParaRPr lang="es-ES" dirty="0"/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6" name="CuadroTexto 4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48" name="Elipse 47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49" name="CuadroTexto 48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1045668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390579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grpSp>
        <p:nvGrpSpPr>
          <p:cNvPr id="28" name="Agrupar 2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29" name="Elipse 2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30" name="Elipse 2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31" name="Elipse 3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32" name="Elipse 3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33" name="Elipse 3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Conector recto de flecha 33"/>
            <p:cNvCxnSpPr>
              <a:stCxn id="32" idx="6"/>
              <a:endCxn id="3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/>
            <p:cNvCxnSpPr>
              <a:stCxn id="30" idx="4"/>
              <a:endCxn id="2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de flecha 35"/>
            <p:cNvCxnSpPr>
              <a:stCxn id="29" idx="2"/>
              <a:endCxn id="3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/>
            <p:cNvCxnSpPr>
              <a:stCxn id="31" idx="0"/>
              <a:endCxn id="3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37"/>
            <p:cNvCxnSpPr>
              <a:stCxn id="33" idx="2"/>
              <a:endCxn id="3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de flecha 38"/>
            <p:cNvCxnSpPr>
              <a:stCxn id="29" idx="6"/>
              <a:endCxn id="3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CuadroTexto 3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2</a:t>
              </a:r>
              <a:endParaRPr lang="es-ES" dirty="0">
                <a:solidFill>
                  <a:srgbClr val="FF0000"/>
                </a:solidFill>
              </a:endParaRPr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10</a:t>
              </a:r>
              <a:r>
                <a:rPr lang="es-ES" dirty="0" smtClean="0"/>
                <a:t> </a:t>
              </a:r>
              <a:endParaRPr lang="es-ES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6" name="CuadroTexto 4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48" name="CuadroTexto 47"/>
          <p:cNvSpPr txBox="1"/>
          <p:nvPr/>
        </p:nvSpPr>
        <p:spPr>
          <a:xfrm>
            <a:off x="6833188" y="2348420"/>
            <a:ext cx="2142959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L</a:t>
            </a:r>
            <a:r>
              <a:rPr lang="es-ES" sz="2000" dirty="0" smtClean="0"/>
              <a:t>={((J,K,2), (J,L,10)}</a:t>
            </a:r>
            <a:endParaRPr lang="es-ES" sz="2000" dirty="0"/>
          </a:p>
        </p:txBody>
      </p:sp>
      <p:cxnSp>
        <p:nvCxnSpPr>
          <p:cNvPr id="49" name="Conector recto de flecha 48"/>
          <p:cNvCxnSpPr>
            <a:stCxn id="5" idx="3"/>
            <a:endCxn id="48" idx="1"/>
          </p:cNvCxnSpPr>
          <p:nvPr/>
        </p:nvCxnSpPr>
        <p:spPr>
          <a:xfrm>
            <a:off x="6470313" y="2547461"/>
            <a:ext cx="362875" cy="101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Elipse 49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1" name="CuadroTexto 50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380786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704340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grpSp>
        <p:nvGrpSpPr>
          <p:cNvPr id="28" name="Agrupar 2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29" name="Elipse 2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30" name="Elipse 2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31" name="Elipse 3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32" name="Elipse 3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33" name="Elipse 3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Conector recto de flecha 33"/>
            <p:cNvCxnSpPr>
              <a:stCxn id="32" idx="6"/>
              <a:endCxn id="3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/>
            <p:cNvCxnSpPr>
              <a:stCxn id="30" idx="4"/>
              <a:endCxn id="2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de flecha 35"/>
            <p:cNvCxnSpPr>
              <a:stCxn id="29" idx="2"/>
              <a:endCxn id="3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/>
            <p:cNvCxnSpPr>
              <a:stCxn id="31" idx="0"/>
              <a:endCxn id="3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37"/>
            <p:cNvCxnSpPr>
              <a:stCxn id="33" idx="2"/>
              <a:endCxn id="3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de flecha 38"/>
            <p:cNvCxnSpPr>
              <a:stCxn id="29" idx="6"/>
              <a:endCxn id="3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CuadroTexto 3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2</a:t>
              </a:r>
              <a:endParaRPr lang="es-ES" dirty="0">
                <a:solidFill>
                  <a:srgbClr val="FF0000"/>
                </a:solidFill>
              </a:endParaRPr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6" name="CuadroTexto 4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48" name="CuadroTexto 47"/>
          <p:cNvSpPr txBox="1"/>
          <p:nvPr/>
        </p:nvSpPr>
        <p:spPr>
          <a:xfrm>
            <a:off x="6833188" y="2348743"/>
            <a:ext cx="2142959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L</a:t>
            </a:r>
            <a:r>
              <a:rPr lang="es-ES" sz="2000" dirty="0" smtClean="0"/>
              <a:t>={((J,K,2), (J,L,10)}</a:t>
            </a:r>
            <a:endParaRPr lang="es-ES" sz="2000" dirty="0"/>
          </a:p>
        </p:txBody>
      </p:sp>
      <p:sp>
        <p:nvSpPr>
          <p:cNvPr id="49" name="CuadroTexto 48"/>
          <p:cNvSpPr txBox="1"/>
          <p:nvPr/>
        </p:nvSpPr>
        <p:spPr>
          <a:xfrm>
            <a:off x="6836803" y="2855793"/>
            <a:ext cx="1511902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=(J,K,2)</a:t>
            </a:r>
            <a:endParaRPr lang="es-ES" sz="2000" dirty="0"/>
          </a:p>
        </p:txBody>
      </p:sp>
      <p:cxnSp>
        <p:nvCxnSpPr>
          <p:cNvPr id="50" name="Conector recto de flecha 49"/>
          <p:cNvCxnSpPr>
            <a:endCxn id="49" idx="1"/>
          </p:cNvCxnSpPr>
          <p:nvPr/>
        </p:nvCxnSpPr>
        <p:spPr>
          <a:xfrm>
            <a:off x="6470313" y="2855793"/>
            <a:ext cx="366490" cy="20005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Elipse 50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2" name="CuadroTexto 51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</p:spTree>
    <p:extLst>
      <p:ext uri="{BB962C8B-B14F-4D97-AF65-F5344CB8AC3E}">
        <p14:creationId xmlns:p14="http://schemas.microsoft.com/office/powerpoint/2010/main" val="529606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973278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grpSp>
        <p:nvGrpSpPr>
          <p:cNvPr id="28" name="Agrupar 2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29" name="Elipse 2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30" name="Elipse 2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31" name="Elipse 3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32" name="Elipse 3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33" name="Elipse 3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Conector recto de flecha 33"/>
            <p:cNvCxnSpPr>
              <a:stCxn id="32" idx="6"/>
              <a:endCxn id="3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/>
            <p:cNvCxnSpPr>
              <a:stCxn id="30" idx="4"/>
              <a:endCxn id="2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de flecha 35"/>
            <p:cNvCxnSpPr>
              <a:stCxn id="29" idx="2"/>
              <a:endCxn id="3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/>
            <p:cNvCxnSpPr>
              <a:stCxn id="31" idx="0"/>
              <a:endCxn id="3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37"/>
            <p:cNvCxnSpPr>
              <a:stCxn id="33" idx="2"/>
              <a:endCxn id="3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de flecha 38"/>
            <p:cNvCxnSpPr>
              <a:stCxn id="29" idx="6"/>
              <a:endCxn id="3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CuadroTexto 3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6" name="CuadroTexto 4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833188" y="2348743"/>
            <a:ext cx="2142959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L</a:t>
            </a:r>
            <a:r>
              <a:rPr lang="es-ES" sz="2000" dirty="0" smtClean="0"/>
              <a:t>={((J,K,2), (J,L,10)}</a:t>
            </a:r>
            <a:endParaRPr lang="es-ES" sz="2000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511902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=(J,K,2)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56" name="Conector recto de flecha 55"/>
          <p:cNvCxnSpPr>
            <a:endCxn id="55" idx="1"/>
          </p:cNvCxnSpPr>
          <p:nvPr/>
        </p:nvCxnSpPr>
        <p:spPr>
          <a:xfrm>
            <a:off x="6470313" y="3287042"/>
            <a:ext cx="477351" cy="1176724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lipse 8"/>
          <p:cNvSpPr/>
          <p:nvPr/>
        </p:nvSpPr>
        <p:spPr>
          <a:xfrm>
            <a:off x="7784354" y="2855793"/>
            <a:ext cx="254000" cy="431249"/>
          </a:xfrm>
          <a:prstGeom prst="ellipse">
            <a:avLst/>
          </a:prstGeom>
          <a:ln w="3810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58300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3257157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grpSp>
        <p:nvGrpSpPr>
          <p:cNvPr id="28" name="Agrupar 2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29" name="Elipse 2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30" name="Elipse 2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31" name="Elipse 3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32" name="Elipse 3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33" name="Elipse 3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Conector recto de flecha 33"/>
            <p:cNvCxnSpPr>
              <a:stCxn id="32" idx="6"/>
              <a:endCxn id="3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/>
            <p:cNvCxnSpPr>
              <a:stCxn id="30" idx="4"/>
              <a:endCxn id="2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de flecha 35"/>
            <p:cNvCxnSpPr>
              <a:stCxn id="29" idx="2"/>
              <a:endCxn id="3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/>
            <p:cNvCxnSpPr>
              <a:stCxn id="31" idx="0"/>
              <a:endCxn id="3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37"/>
            <p:cNvCxnSpPr>
              <a:stCxn id="33" idx="2"/>
              <a:endCxn id="3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de flecha 38"/>
            <p:cNvCxnSpPr>
              <a:stCxn id="29" idx="6"/>
              <a:endCxn id="3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CuadroTexto 3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6" name="CuadroTexto 4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833188" y="2348743"/>
            <a:ext cx="2142959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L</a:t>
            </a:r>
            <a:r>
              <a:rPr lang="es-ES" sz="2000" dirty="0" smtClean="0"/>
              <a:t>={((J,K,2), (J,L,10)}</a:t>
            </a:r>
            <a:endParaRPr lang="es-ES" sz="2000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511902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=(J,K,2)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56" name="Conector recto de flecha 55"/>
          <p:cNvCxnSpPr/>
          <p:nvPr/>
        </p:nvCxnSpPr>
        <p:spPr>
          <a:xfrm>
            <a:off x="6470313" y="3570921"/>
            <a:ext cx="0" cy="892845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90822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136582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grpSp>
        <p:nvGrpSpPr>
          <p:cNvPr id="28" name="Agrupar 2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29" name="Elipse 2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30" name="Elipse 2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31" name="Elipse 3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32" name="Elipse 3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33" name="Elipse 3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Conector recto de flecha 33"/>
            <p:cNvCxnSpPr>
              <a:stCxn id="32" idx="6"/>
              <a:endCxn id="3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/>
            <p:cNvCxnSpPr>
              <a:stCxn id="30" idx="4"/>
              <a:endCxn id="2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de flecha 35"/>
            <p:cNvCxnSpPr>
              <a:stCxn id="29" idx="2"/>
              <a:endCxn id="3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/>
            <p:cNvCxnSpPr>
              <a:stCxn id="31" idx="0"/>
              <a:endCxn id="3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37"/>
            <p:cNvCxnSpPr>
              <a:stCxn id="33" idx="2"/>
              <a:endCxn id="3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de flecha 38"/>
            <p:cNvCxnSpPr>
              <a:stCxn id="29" idx="6"/>
              <a:endCxn id="3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CuadroTexto 3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</a:t>
              </a:r>
              <a:endParaRPr lang="es-ES" dirty="0"/>
            </a:p>
          </p:txBody>
        </p:sp>
      </p:grpSp>
      <p:sp>
        <p:nvSpPr>
          <p:cNvPr id="46" name="CuadroTexto 4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833188" y="2348743"/>
            <a:ext cx="2142959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L</a:t>
            </a:r>
            <a:r>
              <a:rPr lang="es-ES" sz="2000" dirty="0" smtClean="0"/>
              <a:t>={((J,K,2), (J,L,10)}</a:t>
            </a:r>
            <a:endParaRPr lang="es-ES" sz="2000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511902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=(J,K,2)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325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Last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lecture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2634366" y="781879"/>
            <a:ext cx="390744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 err="1" smtClean="0">
                <a:latin typeface="Arial Narrow"/>
                <a:cs typeface="Arial Narrow"/>
              </a:rPr>
              <a:t>Implicit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heaps</a:t>
            </a:r>
            <a:r>
              <a:rPr lang="es-ES" sz="3200" dirty="0" smtClean="0">
                <a:latin typeface="Arial Narrow"/>
                <a:cs typeface="Arial Narrow"/>
              </a:rPr>
              <a:t> </a:t>
            </a:r>
            <a:r>
              <a:rPr lang="es-ES" sz="3200" dirty="0" err="1" smtClean="0">
                <a:latin typeface="Arial Narrow"/>
                <a:cs typeface="Arial Narrow"/>
              </a:rPr>
              <a:t>operations</a:t>
            </a:r>
            <a:endParaRPr lang="es-ES" sz="3200" dirty="0" smtClean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-1" y="1353741"/>
            <a:ext cx="4931075" cy="461665"/>
          </a:xfrm>
          <a:prstGeom prst="rect">
            <a:avLst/>
          </a:prstGeom>
          <a:solidFill>
            <a:srgbClr val="C4BD97"/>
          </a:solidFill>
        </p:spPr>
        <p:txBody>
          <a:bodyPr wrap="square" rtlCol="0">
            <a:spAutoFit/>
          </a:bodyPr>
          <a:lstStyle/>
          <a:p>
            <a:r>
              <a:rPr lang="es-ES" sz="2400" dirty="0" err="1" smtClean="0">
                <a:latin typeface="DIN Condensed Bold"/>
                <a:cs typeface="DIN Condensed Bold"/>
              </a:rPr>
              <a:t>Insert</a:t>
            </a:r>
            <a:r>
              <a:rPr lang="es-ES" sz="2400" dirty="0" smtClean="0">
                <a:latin typeface="DIN Condensed Bold"/>
                <a:cs typeface="DIN Condensed Bold"/>
              </a:rPr>
              <a:t> (incremental)</a:t>
            </a:r>
            <a:endParaRPr lang="es-ES" sz="2400" dirty="0">
              <a:latin typeface="DIN Condensed Bold"/>
              <a:cs typeface="DIN Condensed Bold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5876247" y="1348019"/>
            <a:ext cx="3267754" cy="461665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400" dirty="0" err="1" smtClean="0">
                <a:latin typeface="DIN Condensed Bold"/>
                <a:cs typeface="DIN Condensed Bold"/>
              </a:rPr>
              <a:t>Extract-max</a:t>
            </a:r>
            <a:r>
              <a:rPr lang="es-ES" sz="2400" dirty="0" smtClean="0">
                <a:latin typeface="DIN Condensed Bold"/>
                <a:cs typeface="DIN Condensed Bold"/>
              </a:rPr>
              <a:t>!</a:t>
            </a:r>
            <a:endParaRPr lang="es-ES" sz="2400" dirty="0">
              <a:latin typeface="DIN Condensed Bold"/>
              <a:cs typeface="DIN Condensed Bold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-16432" y="4362825"/>
            <a:ext cx="4947506" cy="461665"/>
          </a:xfrm>
          <a:prstGeom prst="rect">
            <a:avLst/>
          </a:prstGeom>
          <a:solidFill>
            <a:srgbClr val="C4BD97"/>
          </a:solidFill>
        </p:spPr>
        <p:txBody>
          <a:bodyPr wrap="square" rtlCol="0">
            <a:spAutoFit/>
          </a:bodyPr>
          <a:lstStyle/>
          <a:p>
            <a:r>
              <a:rPr lang="es-ES" sz="2400" dirty="0" err="1" smtClean="0">
                <a:latin typeface="DIN Condensed Bold"/>
                <a:cs typeface="DIN Condensed Bold"/>
              </a:rPr>
              <a:t>Build</a:t>
            </a:r>
            <a:r>
              <a:rPr lang="es-ES" sz="2400" dirty="0" smtClean="0">
                <a:latin typeface="DIN Condensed Bold"/>
                <a:cs typeface="DIN Condensed Bold"/>
              </a:rPr>
              <a:t> </a:t>
            </a:r>
            <a:r>
              <a:rPr lang="es-ES" sz="2400" dirty="0" err="1" smtClean="0">
                <a:latin typeface="DIN Condensed Bold"/>
                <a:cs typeface="DIN Condensed Bold"/>
              </a:rPr>
              <a:t>heap</a:t>
            </a:r>
            <a:r>
              <a:rPr lang="es-ES" sz="2400" dirty="0" smtClean="0">
                <a:latin typeface="DIN Condensed Bold"/>
                <a:cs typeface="DIN Condensed Bold"/>
              </a:rPr>
              <a:t> (in place)</a:t>
            </a:r>
            <a:endParaRPr lang="es-ES" sz="2400" dirty="0"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373292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405520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grpSp>
        <p:nvGrpSpPr>
          <p:cNvPr id="28" name="Agrupar 2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29" name="Elipse 2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30" name="Elipse 2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31" name="Elipse 3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32" name="Elipse 3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33" name="Elipse 3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Conector recto de flecha 33"/>
            <p:cNvCxnSpPr>
              <a:stCxn id="32" idx="6"/>
              <a:endCxn id="3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/>
            <p:cNvCxnSpPr>
              <a:stCxn id="30" idx="4"/>
              <a:endCxn id="2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de flecha 35"/>
            <p:cNvCxnSpPr>
              <a:stCxn id="29" idx="2"/>
              <a:endCxn id="3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/>
            <p:cNvCxnSpPr>
              <a:stCxn id="31" idx="0"/>
              <a:endCxn id="3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37"/>
            <p:cNvCxnSpPr>
              <a:stCxn id="33" idx="2"/>
              <a:endCxn id="3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de flecha 38"/>
            <p:cNvCxnSpPr>
              <a:stCxn id="29" idx="6"/>
              <a:endCxn id="3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CuadroTexto 3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10 </a:t>
              </a:r>
              <a:endParaRPr lang="es-ES" dirty="0">
                <a:solidFill>
                  <a:srgbClr val="FF0000"/>
                </a:solidFill>
              </a:endParaRPr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6</a:t>
              </a:r>
              <a:endParaRPr lang="es-ES" dirty="0">
                <a:solidFill>
                  <a:srgbClr val="FF0000"/>
                </a:solidFill>
              </a:endParaRPr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1</a:t>
              </a:r>
              <a:endParaRPr lang="es-ES" dirty="0">
                <a:solidFill>
                  <a:srgbClr val="FF0000"/>
                </a:solidFill>
              </a:endParaRPr>
            </a:p>
          </p:txBody>
        </p:sp>
      </p:grpSp>
      <p:sp>
        <p:nvSpPr>
          <p:cNvPr id="46" name="CuadroTexto 4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519427" y="2348743"/>
            <a:ext cx="264740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={(J,L,10),(K,M,6),(K,N,1)}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511902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=(J,K,2)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9681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704340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grpSp>
        <p:nvGrpSpPr>
          <p:cNvPr id="28" name="Agrupar 2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29" name="Elipse 2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30" name="Elipse 2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31" name="Elipse 3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32" name="Elipse 3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33" name="Elipse 3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34" name="Conector recto de flecha 33"/>
            <p:cNvCxnSpPr>
              <a:stCxn id="32" idx="6"/>
              <a:endCxn id="3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/>
            <p:cNvCxnSpPr>
              <a:stCxn id="30" idx="4"/>
              <a:endCxn id="2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de flecha 35"/>
            <p:cNvCxnSpPr>
              <a:stCxn id="29" idx="2"/>
              <a:endCxn id="3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/>
            <p:cNvCxnSpPr>
              <a:stCxn id="31" idx="0"/>
              <a:endCxn id="3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ector recto de flecha 37"/>
            <p:cNvCxnSpPr>
              <a:stCxn id="33" idx="2"/>
              <a:endCxn id="3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ector recto de flecha 38"/>
            <p:cNvCxnSpPr>
              <a:stCxn id="29" idx="6"/>
              <a:endCxn id="3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CuadroTexto 3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41" name="CuadroTexto 4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42" name="CuadroTexto 4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43" name="CuadroTexto 4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44" name="CuadroTexto 4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45" name="CuadroTexto 4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1</a:t>
              </a:r>
              <a:endParaRPr lang="es-ES" dirty="0">
                <a:solidFill>
                  <a:srgbClr val="FF0000"/>
                </a:solidFill>
              </a:endParaRPr>
            </a:p>
          </p:txBody>
        </p:sp>
      </p:grpSp>
      <p:sp>
        <p:nvSpPr>
          <p:cNvPr id="46" name="CuadroTexto 4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519427" y="2348743"/>
            <a:ext cx="264740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={(J,L,10),(K,M,6),(K,N,1)}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595684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=(K,</a:t>
            </a:r>
            <a:r>
              <a:rPr lang="es-ES" sz="2000" dirty="0"/>
              <a:t>N</a:t>
            </a:r>
            <a:r>
              <a:rPr lang="es-ES" sz="2000" dirty="0" smtClean="0"/>
              <a:t>,</a:t>
            </a:r>
            <a:r>
              <a:rPr lang="es-ES" sz="2000" dirty="0"/>
              <a:t>1</a:t>
            </a:r>
            <a:r>
              <a:rPr lang="es-ES" sz="2000" dirty="0" smtClean="0"/>
              <a:t>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47143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973278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519427" y="2348743"/>
            <a:ext cx="264740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={(J,L,10),(K,M,6),(K,N,1)}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595684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=(K,</a:t>
            </a:r>
            <a:r>
              <a:rPr lang="es-ES" sz="2000" dirty="0"/>
              <a:t>N</a:t>
            </a:r>
            <a:r>
              <a:rPr lang="es-ES" sz="2000" dirty="0" smtClean="0"/>
              <a:t>,</a:t>
            </a:r>
            <a:r>
              <a:rPr lang="es-ES" sz="2000" dirty="0"/>
              <a:t>1</a:t>
            </a:r>
            <a:r>
              <a:rPr lang="es-ES" sz="2000" dirty="0" smtClean="0"/>
              <a:t>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49" name="Elipse 48"/>
          <p:cNvSpPr/>
          <p:nvPr/>
        </p:nvSpPr>
        <p:spPr>
          <a:xfrm>
            <a:off x="7844118" y="2855793"/>
            <a:ext cx="254000" cy="431249"/>
          </a:xfrm>
          <a:prstGeom prst="ellipse">
            <a:avLst/>
          </a:prstGeom>
          <a:ln w="3810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grpSp>
        <p:nvGrpSpPr>
          <p:cNvPr id="56" name="Agrupar 55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7" name="Elipse 56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58" name="Elipse 57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59" name="Elipse 58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0" name="Elipse 59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2" name="Conector recto de flecha 61"/>
            <p:cNvCxnSpPr>
              <a:stCxn id="60" idx="6"/>
              <a:endCxn id="58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ector recto de flecha 62"/>
            <p:cNvCxnSpPr>
              <a:stCxn id="58" idx="4"/>
              <a:endCxn id="57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ector recto de flecha 63"/>
            <p:cNvCxnSpPr>
              <a:stCxn id="57" idx="2"/>
              <a:endCxn id="59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59" idx="0"/>
              <a:endCxn id="60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61" idx="2"/>
              <a:endCxn id="58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38100" cmpd="sng">
              <a:solidFill>
                <a:srgbClr val="FF0000"/>
              </a:solidFill>
              <a:prstDash val="sys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57" idx="6"/>
              <a:endCxn id="61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CuadroTexto 67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69" name="CuadroTexto 68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0" name="CuadroTexto 69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1</a:t>
              </a:r>
              <a:endParaRPr lang="es-ES" dirty="0">
                <a:solidFill>
                  <a:srgbClr val="FF0000"/>
                </a:solidFill>
              </a:endParaRPr>
            </a:p>
          </p:txBody>
        </p:sp>
      </p:grpSp>
      <p:sp>
        <p:nvSpPr>
          <p:cNvPr id="74" name="CuadroTexto 73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9168635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3227275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519427" y="2348743"/>
            <a:ext cx="264740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={(J,L,10),(K,M,6),(K,N,1)}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595684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=(K,</a:t>
            </a:r>
            <a:r>
              <a:rPr lang="es-ES" sz="2000" dirty="0"/>
              <a:t>N</a:t>
            </a:r>
            <a:r>
              <a:rPr lang="es-ES" sz="2000" dirty="0" smtClean="0"/>
              <a:t>,</a:t>
            </a:r>
            <a:r>
              <a:rPr lang="es-ES" sz="2000" dirty="0"/>
              <a:t>1</a:t>
            </a:r>
            <a:r>
              <a:rPr lang="es-ES" sz="2000" dirty="0" smtClean="0"/>
              <a:t>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49" name="Elipse 48"/>
          <p:cNvSpPr/>
          <p:nvPr/>
        </p:nvSpPr>
        <p:spPr>
          <a:xfrm>
            <a:off x="7844118" y="2855793"/>
            <a:ext cx="254000" cy="431249"/>
          </a:xfrm>
          <a:prstGeom prst="ellipse">
            <a:avLst/>
          </a:prstGeom>
          <a:ln w="3810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197242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121641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519427" y="2348743"/>
            <a:ext cx="2647405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={(J,L,10),(K,M,6),(K,N,1)}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595684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=(K,</a:t>
            </a:r>
            <a:r>
              <a:rPr lang="es-ES" sz="2000" dirty="0"/>
              <a:t>N</a:t>
            </a:r>
            <a:r>
              <a:rPr lang="es-ES" sz="2000" dirty="0" smtClean="0"/>
              <a:t>,</a:t>
            </a:r>
            <a:r>
              <a:rPr lang="es-ES" sz="2000" dirty="0"/>
              <a:t>1</a:t>
            </a:r>
            <a:r>
              <a:rPr lang="es-ES" sz="2000" dirty="0" smtClean="0"/>
              <a:t>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/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2967005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405520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519427" y="2348743"/>
            <a:ext cx="272483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={(J,L,10),(K,M,6),(N,</a:t>
            </a:r>
            <a:r>
              <a:rPr lang="es-ES" dirty="0"/>
              <a:t>M</a:t>
            </a:r>
            <a:r>
              <a:rPr lang="es-ES" dirty="0" smtClean="0"/>
              <a:t>,4)}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595684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=(K,</a:t>
            </a:r>
            <a:r>
              <a:rPr lang="es-ES" sz="2000" dirty="0"/>
              <a:t>N</a:t>
            </a:r>
            <a:r>
              <a:rPr lang="es-ES" sz="2000" dirty="0" smtClean="0"/>
              <a:t>,</a:t>
            </a:r>
            <a:r>
              <a:rPr lang="es-ES" sz="2000" dirty="0"/>
              <a:t>1</a:t>
            </a:r>
            <a:r>
              <a:rPr lang="es-ES" sz="2000" dirty="0" smtClean="0"/>
              <a:t>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28575" cmpd="sng">
              <a:solidFill>
                <a:srgbClr val="FF0000"/>
              </a:solidFill>
              <a:prstDash val="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28575" cmpd="sng">
              <a:solidFill>
                <a:srgbClr val="FF0000"/>
              </a:solidFill>
              <a:prstDash val="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28575" cmpd="sng">
              <a:solidFill>
                <a:srgbClr val="FF0000"/>
              </a:solidFill>
              <a:prstDash val="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10 </a:t>
              </a:r>
              <a:endParaRPr lang="es-ES" dirty="0">
                <a:solidFill>
                  <a:srgbClr val="FF0000"/>
                </a:solidFill>
              </a:endParaRPr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FF0000"/>
                  </a:solidFill>
                </a:rPr>
                <a:t>6</a:t>
              </a:r>
              <a:endParaRPr lang="es-ES" dirty="0">
                <a:solidFill>
                  <a:srgbClr val="FF0000"/>
                </a:solidFill>
              </a:endParaRPr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FF0000"/>
                  </a:solidFill>
                </a:rPr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3565804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704340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519427" y="2348743"/>
            <a:ext cx="272483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={(J,L,10),(K,M,6),(N,</a:t>
            </a:r>
            <a:r>
              <a:rPr lang="es-ES" dirty="0"/>
              <a:t>M</a:t>
            </a:r>
            <a:r>
              <a:rPr lang="es-ES" dirty="0" smtClean="0"/>
              <a:t>,4)}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681720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=(M,</a:t>
            </a:r>
            <a:r>
              <a:rPr lang="es-ES" sz="2000" dirty="0"/>
              <a:t>N</a:t>
            </a:r>
            <a:r>
              <a:rPr lang="es-ES" sz="2000" dirty="0" smtClean="0"/>
              <a:t>,4)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28575" cmpd="sng">
              <a:solidFill>
                <a:srgbClr val="FF0000"/>
              </a:solidFill>
              <a:prstDash val="dash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FF0000"/>
                  </a:solidFill>
                </a:rPr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</p:spTree>
    <p:extLst>
      <p:ext uri="{BB962C8B-B14F-4D97-AF65-F5344CB8AC3E}">
        <p14:creationId xmlns:p14="http://schemas.microsoft.com/office/powerpoint/2010/main" val="4085455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973278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519427" y="2348743"/>
            <a:ext cx="272483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={(J,L,10),(K,M,6),(N,</a:t>
            </a:r>
            <a:r>
              <a:rPr lang="es-ES" dirty="0"/>
              <a:t>M</a:t>
            </a:r>
            <a:r>
              <a:rPr lang="es-ES" dirty="0" smtClean="0"/>
              <a:t>,4)}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681720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=(M,</a:t>
            </a:r>
            <a:r>
              <a:rPr lang="es-ES" sz="2000" dirty="0"/>
              <a:t>N</a:t>
            </a:r>
            <a:r>
              <a:rPr lang="es-ES" sz="2000" dirty="0" smtClean="0"/>
              <a:t>,4)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36" name="Elipse 35"/>
          <p:cNvSpPr/>
          <p:nvPr/>
        </p:nvSpPr>
        <p:spPr>
          <a:xfrm>
            <a:off x="6873025" y="5590658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7948685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3227275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519427" y="2348743"/>
            <a:ext cx="272483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={(J,L,10),(K,M,6),(N,</a:t>
            </a:r>
            <a:r>
              <a:rPr lang="es-ES" dirty="0"/>
              <a:t>M</a:t>
            </a:r>
            <a:r>
              <a:rPr lang="es-ES" dirty="0" smtClean="0"/>
              <a:t>,4)}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681720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=(M,</a:t>
            </a:r>
            <a:r>
              <a:rPr lang="es-ES" sz="2000" dirty="0"/>
              <a:t>N</a:t>
            </a:r>
            <a:r>
              <a:rPr lang="es-ES" sz="2000" dirty="0" smtClean="0"/>
              <a:t>,4)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36" name="Elipse 35"/>
          <p:cNvSpPr/>
          <p:nvPr/>
        </p:nvSpPr>
        <p:spPr>
          <a:xfrm>
            <a:off x="6873025" y="5590658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cxnSp>
        <p:nvCxnSpPr>
          <p:cNvPr id="37" name="Conector recto de flecha 36"/>
          <p:cNvCxnSpPr>
            <a:stCxn id="36" idx="6"/>
            <a:endCxn id="50" idx="3"/>
          </p:cNvCxnSpPr>
          <p:nvPr/>
        </p:nvCxnSpPr>
        <p:spPr>
          <a:xfrm flipV="1">
            <a:off x="7365668" y="5332273"/>
            <a:ext cx="550596" cy="50473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CuadroTexto 39"/>
          <p:cNvSpPr txBox="1"/>
          <p:nvPr/>
        </p:nvSpPr>
        <p:spPr>
          <a:xfrm>
            <a:off x="7614604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4</a:t>
            </a:r>
            <a:endParaRPr lang="es-E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28399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14459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Prim’s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Algorithm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-16434" y="6146523"/>
            <a:ext cx="9160433" cy="52322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2800" dirty="0" err="1" smtClean="0">
                <a:latin typeface="Arial Narrow"/>
                <a:cs typeface="Arial Narrow"/>
              </a:rPr>
              <a:t>Prim’s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algorithm</a:t>
            </a:r>
            <a:r>
              <a:rPr lang="es-ES" sz="2800" dirty="0" smtClean="0">
                <a:latin typeface="Arial Narrow"/>
                <a:cs typeface="Arial Narrow"/>
              </a:rPr>
              <a:t>  (</a:t>
            </a:r>
            <a:r>
              <a:rPr lang="es-ES" sz="2800" dirty="0" err="1" smtClean="0">
                <a:latin typeface="Arial Narrow"/>
                <a:cs typeface="Arial Narrow"/>
              </a:rPr>
              <a:t>also</a:t>
            </a:r>
            <a:r>
              <a:rPr lang="es-ES" sz="2800" dirty="0" smtClean="0">
                <a:latin typeface="Arial Narrow"/>
                <a:cs typeface="Arial Narrow"/>
              </a:rPr>
              <a:t> </a:t>
            </a:r>
            <a:r>
              <a:rPr lang="es-ES" sz="2800" dirty="0" err="1" smtClean="0">
                <a:latin typeface="Arial Narrow"/>
                <a:cs typeface="Arial Narrow"/>
              </a:rPr>
              <a:t>known</a:t>
            </a:r>
            <a:r>
              <a:rPr lang="es-ES" sz="2800" dirty="0" smtClean="0">
                <a:latin typeface="Arial Narrow"/>
                <a:cs typeface="Arial Narrow"/>
              </a:rPr>
              <a:t> as </a:t>
            </a:r>
            <a:r>
              <a:rPr lang="es-ES" sz="2800" dirty="0" err="1" smtClean="0">
                <a:latin typeface="Arial Narrow"/>
                <a:cs typeface="Arial Narrow"/>
              </a:rPr>
              <a:t>Jarník</a:t>
            </a:r>
            <a:r>
              <a:rPr lang="es-ES" sz="2800" dirty="0" smtClean="0">
                <a:latin typeface="Arial Narrow"/>
                <a:cs typeface="Arial Narrow"/>
              </a:rPr>
              <a:t>-Prim. 1930, 1957)</a:t>
            </a:r>
            <a:endParaRPr lang="es-ES" sz="2800" dirty="0">
              <a:latin typeface="Arial Narrow"/>
              <a:cs typeface="Arial Narrow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94236" y="1001059"/>
            <a:ext cx="6276077" cy="3139321"/>
          </a:xfrm>
          <a:prstGeom prst="rect">
            <a:avLst/>
          </a:prstGeom>
          <a:solidFill>
            <a:srgbClr val="DDD9C3"/>
          </a:solidFill>
          <a:ln>
            <a:solidFill>
              <a:srgbClr val="948A54"/>
            </a:solidFill>
          </a:ln>
        </p:spPr>
        <p:txBody>
          <a:bodyPr wrap="none" rtlCol="0">
            <a:spAutoFit/>
          </a:bodyPr>
          <a:lstStyle/>
          <a:p>
            <a:endParaRPr lang="es-ES" dirty="0" smtClean="0">
              <a:latin typeface="Consolas"/>
              <a:cs typeface="Consolas"/>
            </a:endParaRPr>
          </a:p>
          <a:p>
            <a:r>
              <a:rPr lang="es-ES" b="1" dirty="0" err="1">
                <a:latin typeface="Consolas"/>
                <a:cs typeface="Consolas"/>
              </a:rPr>
              <a:t>f</a:t>
            </a:r>
            <a:r>
              <a:rPr lang="es-ES" b="1" dirty="0" err="1" smtClean="0">
                <a:latin typeface="Consolas"/>
                <a:cs typeface="Consolas"/>
              </a:rPr>
              <a:t>unction</a:t>
            </a:r>
            <a:r>
              <a:rPr lang="es-ES" dirty="0" smtClean="0">
                <a:latin typeface="Consolas"/>
                <a:cs typeface="Consolas"/>
              </a:rPr>
              <a:t> PRIM_MST</a:t>
            </a:r>
          </a:p>
          <a:p>
            <a:r>
              <a:rPr lang="es-ES" dirty="0" smtClean="0">
                <a:latin typeface="Consolas"/>
                <a:cs typeface="Consolas"/>
              </a:rPr>
              <a:t>	vs &lt;- </a:t>
            </a:r>
            <a:r>
              <a:rPr lang="es-ES" dirty="0" err="1" smtClean="0">
                <a:latin typeface="Consolas"/>
                <a:cs typeface="Consolas"/>
              </a:rPr>
              <a:t>vertices</a:t>
            </a:r>
            <a:r>
              <a:rPr lang="es-ES" dirty="0" smtClean="0">
                <a:latin typeface="Consolas"/>
                <a:cs typeface="Consolas"/>
              </a:rPr>
              <a:t>(G)</a:t>
            </a:r>
          </a:p>
          <a:p>
            <a:r>
              <a:rPr lang="es-ES" dirty="0" smtClean="0">
                <a:latin typeface="Consolas"/>
                <a:cs typeface="Consolas"/>
              </a:rPr>
              <a:t>	T &lt;- </a:t>
            </a:r>
            <a:r>
              <a:rPr lang="es-ES" b="1" dirty="0" smtClean="0">
                <a:latin typeface="Consolas"/>
                <a:cs typeface="Consolas"/>
              </a:rPr>
              <a:t>new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 smtClean="0">
                <a:latin typeface="Consolas"/>
                <a:cs typeface="Consolas"/>
              </a:rPr>
              <a:t>Graph</a:t>
            </a:r>
            <a:r>
              <a:rPr lang="es-ES" dirty="0" smtClean="0">
                <a:latin typeface="Consolas"/>
                <a:cs typeface="Consolas"/>
              </a:rPr>
              <a:t>(FIRST(vs), {})</a:t>
            </a:r>
          </a:p>
          <a:p>
            <a:r>
              <a:rPr lang="es-ES" b="1" dirty="0" smtClean="0">
                <a:latin typeface="Consolas"/>
                <a:cs typeface="Consolas"/>
              </a:rPr>
              <a:t>	</a:t>
            </a:r>
            <a:r>
              <a:rPr lang="es-ES" b="1" dirty="0" err="1" smtClean="0">
                <a:latin typeface="Consolas"/>
                <a:cs typeface="Consolas"/>
              </a:rPr>
              <a:t>while</a:t>
            </a:r>
            <a:r>
              <a:rPr lang="es-ES" dirty="0" smtClean="0">
                <a:latin typeface="Consolas"/>
                <a:cs typeface="Consolas"/>
              </a:rPr>
              <a:t> ( |T| &lt; |G|)</a:t>
            </a:r>
          </a:p>
          <a:p>
            <a:r>
              <a:rPr lang="es-ES" dirty="0" smtClean="0">
                <a:latin typeface="Consolas"/>
                <a:cs typeface="Consolas"/>
              </a:rPr>
              <a:t>		L &lt;- {e| e </a:t>
            </a:r>
            <a:r>
              <a:rPr lang="es-ES_tradnl" dirty="0" smtClean="0">
                <a:sym typeface="Symbol"/>
              </a:rPr>
              <a:t> </a:t>
            </a:r>
            <a:r>
              <a:rPr lang="es-ES_tradnl" dirty="0" err="1" smtClean="0">
                <a:sym typeface="Symbol"/>
              </a:rPr>
              <a:t>edges</a:t>
            </a:r>
            <a:r>
              <a:rPr lang="es-ES_tradnl" dirty="0" smtClean="0">
                <a:sym typeface="Symbol"/>
              </a:rPr>
              <a:t>(G)  ^ FROM(e)  T ^ TO(e)  G}</a:t>
            </a:r>
          </a:p>
          <a:p>
            <a:r>
              <a:rPr lang="es-ES" dirty="0" smtClean="0">
                <a:latin typeface="Consolas"/>
                <a:cs typeface="Consolas"/>
              </a:rPr>
              <a:t>		</a:t>
            </a:r>
            <a:r>
              <a:rPr lang="es-ES" dirty="0" err="1" smtClean="0">
                <a:latin typeface="Consolas"/>
                <a:cs typeface="Consolas"/>
              </a:rPr>
              <a:t>newE</a:t>
            </a:r>
            <a:r>
              <a:rPr lang="es-ES" dirty="0" smtClean="0">
                <a:latin typeface="Consolas"/>
                <a:cs typeface="Consolas"/>
              </a:rPr>
              <a:t> &lt;- min</a:t>
            </a:r>
            <a:r>
              <a:rPr lang="es-ES" baseline="-25000" dirty="0" smtClean="0">
                <a:latin typeface="Consolas"/>
                <a:cs typeface="Consolas"/>
              </a:rPr>
              <a:t>e</a:t>
            </a:r>
            <a:r>
              <a:rPr lang="es-ES_tradnl" baseline="-25000" dirty="0" smtClean="0">
                <a:sym typeface="Symbol"/>
              </a:rPr>
              <a:t>L</a:t>
            </a:r>
            <a:r>
              <a:rPr lang="es-ES_tradnl" dirty="0" smtClean="0">
                <a:sym typeface="Symbol"/>
              </a:rPr>
              <a:t>  </a:t>
            </a:r>
            <a:r>
              <a:rPr lang="es-ES_tradnl" dirty="0" err="1" smtClean="0">
                <a:sym typeface="Symbol"/>
              </a:rPr>
              <a:t>weight</a:t>
            </a:r>
            <a:r>
              <a:rPr lang="es-ES_tradnl" dirty="0" smtClean="0">
                <a:sym typeface="Symbol"/>
              </a:rPr>
              <a:t>(e)</a:t>
            </a:r>
            <a:r>
              <a:rPr lang="es-ES" dirty="0" smtClean="0">
                <a:latin typeface="Consolas"/>
                <a:cs typeface="Consolas"/>
              </a:rPr>
              <a:t> </a:t>
            </a: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addVertex</a:t>
            </a:r>
            <a:r>
              <a:rPr lang="es-ES_tradnl" dirty="0" smtClean="0">
                <a:latin typeface="Consolas"/>
                <a:cs typeface="Consolas"/>
              </a:rPr>
              <a:t>(T,TO(e))</a:t>
            </a:r>
            <a:endParaRPr lang="es-ES" dirty="0" smtClean="0">
              <a:latin typeface="Consolas"/>
              <a:cs typeface="Consolas"/>
            </a:endParaRPr>
          </a:p>
          <a:p>
            <a:r>
              <a:rPr lang="es-ES_tradnl" dirty="0" smtClean="0">
                <a:latin typeface="Consolas"/>
                <a:cs typeface="Consolas"/>
              </a:rPr>
              <a:t>		</a:t>
            </a:r>
            <a:r>
              <a:rPr lang="es-ES_tradnl" dirty="0" err="1" smtClean="0">
                <a:latin typeface="Consolas"/>
                <a:cs typeface="Consolas"/>
              </a:rPr>
              <a:t>addEdge</a:t>
            </a:r>
            <a:r>
              <a:rPr lang="es-ES_tradnl" dirty="0" smtClean="0">
                <a:latin typeface="Consolas"/>
                <a:cs typeface="Consolas"/>
              </a:rPr>
              <a:t>(</a:t>
            </a:r>
            <a:r>
              <a:rPr lang="es-ES_tradnl" dirty="0" err="1" smtClean="0">
                <a:latin typeface="Consolas"/>
                <a:cs typeface="Consolas"/>
              </a:rPr>
              <a:t>T,newE</a:t>
            </a:r>
            <a:r>
              <a:rPr lang="es-ES_tradnl" dirty="0" smtClean="0">
                <a:latin typeface="Consolas"/>
                <a:cs typeface="Consolas"/>
              </a:rPr>
              <a:t>)</a:t>
            </a:r>
          </a:p>
          <a:p>
            <a:r>
              <a:rPr lang="es-ES_tradnl" dirty="0">
                <a:latin typeface="Consolas"/>
                <a:cs typeface="Consolas"/>
              </a:rPr>
              <a:t>	</a:t>
            </a:r>
            <a:r>
              <a:rPr lang="es-ES_tradnl" b="1" dirty="0" err="1" smtClean="0">
                <a:latin typeface="Consolas"/>
                <a:cs typeface="Consolas"/>
              </a:rPr>
              <a:t>end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while</a:t>
            </a:r>
            <a:endParaRPr lang="es-ES_tradnl" b="1" dirty="0" smtClean="0">
              <a:latin typeface="Consolas"/>
              <a:cs typeface="Consolas"/>
            </a:endParaRPr>
          </a:p>
          <a:p>
            <a:r>
              <a:rPr lang="es-ES_tradnl" b="1" dirty="0" err="1">
                <a:latin typeface="Consolas"/>
                <a:cs typeface="Consolas"/>
              </a:rPr>
              <a:t>e</a:t>
            </a:r>
            <a:r>
              <a:rPr lang="es-ES_tradnl" b="1" dirty="0" err="1" smtClean="0">
                <a:latin typeface="Consolas"/>
                <a:cs typeface="Consolas"/>
              </a:rPr>
              <a:t>nd</a:t>
            </a:r>
            <a:r>
              <a:rPr lang="es-ES_tradnl" b="1" dirty="0" smtClean="0">
                <a:latin typeface="Consolas"/>
                <a:cs typeface="Consolas"/>
              </a:rPr>
              <a:t> </a:t>
            </a:r>
            <a:r>
              <a:rPr lang="es-ES_tradnl" b="1" dirty="0" err="1" smtClean="0">
                <a:latin typeface="Consolas"/>
                <a:cs typeface="Consolas"/>
              </a:rPr>
              <a:t>function</a:t>
            </a:r>
            <a:endParaRPr lang="es-ES" b="1" dirty="0"/>
          </a:p>
        </p:txBody>
      </p:sp>
      <p:sp>
        <p:nvSpPr>
          <p:cNvPr id="5" name="Rectángulo 4"/>
          <p:cNvSpPr/>
          <p:nvPr/>
        </p:nvSpPr>
        <p:spPr>
          <a:xfrm>
            <a:off x="194236" y="2136582"/>
            <a:ext cx="6276077" cy="313764"/>
          </a:xfrm>
          <a:prstGeom prst="rect">
            <a:avLst/>
          </a:prstGeom>
          <a:ln w="19050" cmpd="sng">
            <a:solidFill>
              <a:srgbClr val="FF0000"/>
            </a:solidFill>
            <a:headEnd type="none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s-ES"/>
          </a:p>
        </p:txBody>
      </p:sp>
      <p:sp>
        <p:nvSpPr>
          <p:cNvPr id="6" name="CuadroTexto 5"/>
          <p:cNvSpPr txBox="1"/>
          <p:nvPr/>
        </p:nvSpPr>
        <p:spPr>
          <a:xfrm>
            <a:off x="6907893" y="1583765"/>
            <a:ext cx="1653543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/>
              <a:t>v</a:t>
            </a:r>
            <a:r>
              <a:rPr lang="es-ES" sz="2000" dirty="0" smtClean="0"/>
              <a:t>s={J,K,L,M,N}</a:t>
            </a:r>
            <a:endParaRPr lang="es-ES" sz="2000" dirty="0"/>
          </a:p>
        </p:txBody>
      </p:sp>
      <p:sp>
        <p:nvSpPr>
          <p:cNvPr id="51" name="CuadroTexto 50"/>
          <p:cNvSpPr txBox="1"/>
          <p:nvPr/>
        </p:nvSpPr>
        <p:spPr>
          <a:xfrm>
            <a:off x="6519427" y="2348743"/>
            <a:ext cx="2724837" cy="369332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dirty="0"/>
              <a:t>L</a:t>
            </a:r>
            <a:r>
              <a:rPr lang="es-ES" dirty="0" smtClean="0"/>
              <a:t>={(J,L,10),(K,M,6),(N,</a:t>
            </a:r>
            <a:r>
              <a:rPr lang="es-ES" dirty="0"/>
              <a:t>M</a:t>
            </a:r>
            <a:r>
              <a:rPr lang="es-ES" dirty="0" smtClean="0"/>
              <a:t>,4)}</a:t>
            </a:r>
            <a:endParaRPr lang="es-ES" dirty="0"/>
          </a:p>
        </p:txBody>
      </p:sp>
      <p:sp>
        <p:nvSpPr>
          <p:cNvPr id="52" name="CuadroTexto 51"/>
          <p:cNvSpPr txBox="1"/>
          <p:nvPr/>
        </p:nvSpPr>
        <p:spPr>
          <a:xfrm>
            <a:off x="6836803" y="2855793"/>
            <a:ext cx="1681720" cy="40011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err="1" smtClean="0"/>
              <a:t>newE</a:t>
            </a:r>
            <a:r>
              <a:rPr lang="es-ES" sz="2000" dirty="0" smtClean="0"/>
              <a:t>=(M,</a:t>
            </a:r>
            <a:r>
              <a:rPr lang="es-ES" sz="2000" dirty="0"/>
              <a:t>N</a:t>
            </a:r>
            <a:r>
              <a:rPr lang="es-ES" sz="2000" dirty="0" smtClean="0"/>
              <a:t>,4)</a:t>
            </a:r>
            <a:endParaRPr lang="es-ES" sz="2000" dirty="0"/>
          </a:p>
        </p:txBody>
      </p:sp>
      <p:sp>
        <p:nvSpPr>
          <p:cNvPr id="53" name="Elipse 52"/>
          <p:cNvSpPr/>
          <p:nvPr/>
        </p:nvSpPr>
        <p:spPr>
          <a:xfrm>
            <a:off x="5473287" y="4386352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J</a:t>
            </a:r>
          </a:p>
        </p:txBody>
      </p:sp>
      <p:sp>
        <p:nvSpPr>
          <p:cNvPr id="54" name="CuadroTexto 53"/>
          <p:cNvSpPr txBox="1"/>
          <p:nvPr/>
        </p:nvSpPr>
        <p:spPr>
          <a:xfrm>
            <a:off x="5136236" y="4185970"/>
            <a:ext cx="3370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/>
              <a:t>T</a:t>
            </a:r>
          </a:p>
        </p:txBody>
      </p:sp>
      <p:sp>
        <p:nvSpPr>
          <p:cNvPr id="55" name="Elipse 54"/>
          <p:cNvSpPr/>
          <p:nvPr/>
        </p:nvSpPr>
        <p:spPr>
          <a:xfrm>
            <a:off x="6875518" y="4391613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K</a:t>
            </a:r>
          </a:p>
        </p:txBody>
      </p:sp>
      <p:cxnSp>
        <p:nvCxnSpPr>
          <p:cNvPr id="47" name="Conector recto de flecha 46"/>
          <p:cNvCxnSpPr>
            <a:stCxn id="53" idx="6"/>
            <a:endCxn id="55" idx="2"/>
          </p:cNvCxnSpPr>
          <p:nvPr/>
        </p:nvCxnSpPr>
        <p:spPr>
          <a:xfrm>
            <a:off x="5965930" y="4632698"/>
            <a:ext cx="909588" cy="526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168653" y="428689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2</a:t>
            </a:r>
            <a:endParaRPr lang="es-ES" dirty="0">
              <a:solidFill>
                <a:srgbClr val="000000"/>
              </a:solidFill>
            </a:endParaRPr>
          </a:p>
        </p:txBody>
      </p:sp>
      <p:sp>
        <p:nvSpPr>
          <p:cNvPr id="50" name="Elipse 49"/>
          <p:cNvSpPr/>
          <p:nvPr/>
        </p:nvSpPr>
        <p:spPr>
          <a:xfrm>
            <a:off x="7844118" y="4911734"/>
            <a:ext cx="492643" cy="492692"/>
          </a:xfrm>
          <a:prstGeom prst="ellipse">
            <a:avLst/>
          </a:prstGeom>
          <a:solidFill>
            <a:srgbClr val="D99694"/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 smtClean="0">
                <a:solidFill>
                  <a:schemeClr val="tx1"/>
                </a:solidFill>
              </a:rPr>
              <a:t>N</a:t>
            </a:r>
            <a:endParaRPr lang="es-ES" sz="2400" dirty="0">
              <a:solidFill>
                <a:schemeClr val="tx1"/>
              </a:solidFill>
            </a:endParaRPr>
          </a:p>
        </p:txBody>
      </p:sp>
      <p:cxnSp>
        <p:nvCxnSpPr>
          <p:cNvPr id="56" name="Conector recto de flecha 55"/>
          <p:cNvCxnSpPr>
            <a:stCxn id="55" idx="6"/>
            <a:endCxn id="50" idx="1"/>
          </p:cNvCxnSpPr>
          <p:nvPr/>
        </p:nvCxnSpPr>
        <p:spPr>
          <a:xfrm>
            <a:off x="7368161" y="4637959"/>
            <a:ext cx="548103" cy="345928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7572340" y="4474539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>
                <a:solidFill>
                  <a:srgbClr val="000000"/>
                </a:solidFill>
              </a:rPr>
              <a:t>1</a:t>
            </a:r>
          </a:p>
        </p:txBody>
      </p:sp>
      <p:grpSp>
        <p:nvGrpSpPr>
          <p:cNvPr id="58" name="Agrupar 57"/>
          <p:cNvGrpSpPr/>
          <p:nvPr/>
        </p:nvGrpSpPr>
        <p:grpSpPr>
          <a:xfrm>
            <a:off x="132034" y="4263366"/>
            <a:ext cx="4287926" cy="1809969"/>
            <a:chOff x="2739129" y="835669"/>
            <a:chExt cx="4287926" cy="1809969"/>
          </a:xfrm>
        </p:grpSpPr>
        <p:sp>
          <p:nvSpPr>
            <p:cNvPr id="59" name="Elipse 58"/>
            <p:cNvSpPr/>
            <p:nvPr/>
          </p:nvSpPr>
          <p:spPr>
            <a:xfrm>
              <a:off x="4992618" y="2152946"/>
              <a:ext cx="492643" cy="492692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M</a:t>
              </a:r>
            </a:p>
          </p:txBody>
        </p:sp>
        <p:sp>
          <p:nvSpPr>
            <p:cNvPr id="60" name="Elipse 59"/>
            <p:cNvSpPr/>
            <p:nvPr/>
          </p:nvSpPr>
          <p:spPr>
            <a:xfrm>
              <a:off x="499261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K</a:t>
              </a:r>
            </a:p>
          </p:txBody>
        </p:sp>
        <p:sp>
          <p:nvSpPr>
            <p:cNvPr id="61" name="Elipse 60"/>
            <p:cNvSpPr/>
            <p:nvPr/>
          </p:nvSpPr>
          <p:spPr>
            <a:xfrm>
              <a:off x="2983728" y="2152946"/>
              <a:ext cx="492643" cy="492692"/>
            </a:xfrm>
            <a:prstGeom prst="ellipse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L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sp>
          <p:nvSpPr>
            <p:cNvPr id="62" name="Elipse 61"/>
            <p:cNvSpPr/>
            <p:nvPr/>
          </p:nvSpPr>
          <p:spPr>
            <a:xfrm>
              <a:off x="2983728" y="958655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>
                  <a:solidFill>
                    <a:schemeClr val="tx1"/>
                  </a:solidFill>
                </a:rPr>
                <a:t>J</a:t>
              </a:r>
            </a:p>
          </p:txBody>
        </p:sp>
        <p:sp>
          <p:nvSpPr>
            <p:cNvPr id="63" name="Elipse 62"/>
            <p:cNvSpPr/>
            <p:nvPr/>
          </p:nvSpPr>
          <p:spPr>
            <a:xfrm>
              <a:off x="6534412" y="1488307"/>
              <a:ext cx="492643" cy="492692"/>
            </a:xfrm>
            <a:prstGeom prst="ellipse">
              <a:avLst/>
            </a:prstGeom>
            <a:solidFill>
              <a:srgbClr val="D99694"/>
            </a:solidFill>
            <a:ln>
              <a:solidFill>
                <a:srgbClr val="00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pPr algn="ctr"/>
              <a:r>
                <a:rPr lang="es-ES" sz="2400" dirty="0" smtClean="0">
                  <a:solidFill>
                    <a:schemeClr val="tx1"/>
                  </a:solidFill>
                </a:rPr>
                <a:t>N</a:t>
              </a:r>
              <a:endParaRPr lang="es-ES" sz="2400" dirty="0">
                <a:solidFill>
                  <a:schemeClr val="tx1"/>
                </a:solidFill>
              </a:endParaRPr>
            </a:p>
          </p:txBody>
        </p:sp>
        <p:cxnSp>
          <p:nvCxnSpPr>
            <p:cNvPr id="64" name="Conector recto de flecha 63"/>
            <p:cNvCxnSpPr>
              <a:stCxn id="62" idx="6"/>
              <a:endCxn id="60" idx="2"/>
            </p:cNvCxnSpPr>
            <p:nvPr/>
          </p:nvCxnSpPr>
          <p:spPr>
            <a:xfrm>
              <a:off x="3476371" y="1205001"/>
              <a:ext cx="1516247" cy="0"/>
            </a:xfrm>
            <a:prstGeom prst="straightConnector1">
              <a:avLst/>
            </a:prstGeom>
            <a:ln w="1270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ector recto de flecha 64"/>
            <p:cNvCxnSpPr>
              <a:stCxn id="60" idx="4"/>
              <a:endCxn id="59" idx="0"/>
            </p:cNvCxnSpPr>
            <p:nvPr/>
          </p:nvCxnSpPr>
          <p:spPr>
            <a:xfrm>
              <a:off x="523894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ctor recto de flecha 65"/>
            <p:cNvCxnSpPr>
              <a:stCxn id="59" idx="2"/>
              <a:endCxn id="61" idx="6"/>
            </p:cNvCxnSpPr>
            <p:nvPr/>
          </p:nvCxnSpPr>
          <p:spPr>
            <a:xfrm flipH="1">
              <a:off x="3476371" y="2399292"/>
              <a:ext cx="1516247" cy="0"/>
            </a:xfrm>
            <a:prstGeom prst="straightConnector1">
              <a:avLst/>
            </a:prstGeom>
            <a:ln w="19050" cmpd="sng">
              <a:solidFill>
                <a:srgbClr val="000000"/>
              </a:solidFill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ector recto de flecha 66"/>
            <p:cNvCxnSpPr>
              <a:stCxn id="61" idx="0"/>
              <a:endCxn id="62" idx="4"/>
            </p:cNvCxnSpPr>
            <p:nvPr/>
          </p:nvCxnSpPr>
          <p:spPr>
            <a:xfrm flipV="1">
              <a:off x="3230050" y="1451347"/>
              <a:ext cx="0" cy="701599"/>
            </a:xfrm>
            <a:prstGeom prst="straightConnector1">
              <a:avLst/>
            </a:prstGeom>
            <a:ln w="19050" cmpd="sng">
              <a:solidFill>
                <a:schemeClr val="tx1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ector recto de flecha 67"/>
            <p:cNvCxnSpPr>
              <a:stCxn id="63" idx="2"/>
              <a:endCxn id="60" idx="6"/>
            </p:cNvCxnSpPr>
            <p:nvPr/>
          </p:nvCxnSpPr>
          <p:spPr>
            <a:xfrm flipH="1" flipV="1">
              <a:off x="5485261" y="1205001"/>
              <a:ext cx="1049151" cy="529652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ector recto de flecha 68"/>
            <p:cNvCxnSpPr>
              <a:stCxn id="59" idx="6"/>
              <a:endCxn id="63" idx="3"/>
            </p:cNvCxnSpPr>
            <p:nvPr/>
          </p:nvCxnSpPr>
          <p:spPr>
            <a:xfrm flipV="1">
              <a:off x="5485261" y="1908846"/>
              <a:ext cx="1121297" cy="490446"/>
            </a:xfrm>
            <a:prstGeom prst="straightConnector1">
              <a:avLst/>
            </a:prstGeom>
            <a:ln w="12700" cmpd="sng">
              <a:solidFill>
                <a:srgbClr val="000000"/>
              </a:solidFill>
              <a:prstDash val="solid"/>
              <a:headEnd type="none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CuadroTexto 69"/>
            <p:cNvSpPr txBox="1"/>
            <p:nvPr/>
          </p:nvSpPr>
          <p:spPr>
            <a:xfrm>
              <a:off x="3884886" y="83566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2</a:t>
              </a:r>
              <a:endParaRPr lang="es-ES" dirty="0">
                <a:solidFill>
                  <a:srgbClr val="000000"/>
                </a:solidFill>
              </a:endParaRPr>
            </a:p>
          </p:txBody>
        </p:sp>
        <p:sp>
          <p:nvSpPr>
            <p:cNvPr id="71" name="CuadroTexto 70"/>
            <p:cNvSpPr txBox="1"/>
            <p:nvPr/>
          </p:nvSpPr>
          <p:spPr>
            <a:xfrm>
              <a:off x="2739129" y="1652230"/>
              <a:ext cx="4186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10 </a:t>
              </a:r>
              <a:endParaRPr lang="es-ES" dirty="0"/>
            </a:p>
          </p:txBody>
        </p:sp>
        <p:sp>
          <p:nvSpPr>
            <p:cNvPr id="72" name="CuadroTexto 71"/>
            <p:cNvSpPr txBox="1"/>
            <p:nvPr/>
          </p:nvSpPr>
          <p:spPr>
            <a:xfrm>
              <a:off x="4010310" y="203633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8</a:t>
              </a:r>
              <a:endParaRPr lang="es-ES" dirty="0"/>
            </a:p>
          </p:txBody>
        </p:sp>
        <p:sp>
          <p:nvSpPr>
            <p:cNvPr id="73" name="CuadroTexto 72"/>
            <p:cNvSpPr txBox="1"/>
            <p:nvPr/>
          </p:nvSpPr>
          <p:spPr>
            <a:xfrm>
              <a:off x="5238783" y="1566309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/>
                <a:t>6</a:t>
              </a:r>
              <a:endParaRPr lang="es-ES" dirty="0"/>
            </a:p>
          </p:txBody>
        </p:sp>
        <p:sp>
          <p:nvSpPr>
            <p:cNvPr id="74" name="CuadroTexto 73"/>
            <p:cNvSpPr txBox="1"/>
            <p:nvPr/>
          </p:nvSpPr>
          <p:spPr>
            <a:xfrm>
              <a:off x="5845768" y="206985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solidFill>
                    <a:srgbClr val="000000"/>
                  </a:solidFill>
                </a:rPr>
                <a:t>4</a:t>
              </a:r>
            </a:p>
          </p:txBody>
        </p:sp>
        <p:sp>
          <p:nvSpPr>
            <p:cNvPr id="75" name="CuadroTexto 74"/>
            <p:cNvSpPr txBox="1"/>
            <p:nvPr/>
          </p:nvSpPr>
          <p:spPr>
            <a:xfrm>
              <a:off x="5845768" y="108727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solidFill>
                    <a:srgbClr val="000000"/>
                  </a:solidFill>
                </a:rPr>
                <a:t>1</a:t>
              </a:r>
              <a:endParaRPr lang="es-ES" dirty="0">
                <a:solidFill>
                  <a:srgbClr val="000000"/>
                </a:solidFill>
              </a:endParaRPr>
            </a:p>
          </p:txBody>
        </p:sp>
      </p:grpSp>
      <p:sp>
        <p:nvSpPr>
          <p:cNvPr id="76" name="CuadroTexto 75"/>
          <p:cNvSpPr txBox="1"/>
          <p:nvPr/>
        </p:nvSpPr>
        <p:spPr>
          <a:xfrm>
            <a:off x="3618680" y="4178759"/>
            <a:ext cx="3807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b="1" dirty="0" smtClean="0"/>
              <a:t>G</a:t>
            </a:r>
            <a:endParaRPr lang="es-ES" sz="2400" b="1" dirty="0"/>
          </a:p>
        </p:txBody>
      </p:sp>
      <p:sp>
        <p:nvSpPr>
          <p:cNvPr id="36" name="Elipse 35"/>
          <p:cNvSpPr/>
          <p:nvPr/>
        </p:nvSpPr>
        <p:spPr>
          <a:xfrm>
            <a:off x="6873025" y="5590658"/>
            <a:ext cx="492643" cy="492692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rgbClr val="0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/>
            <a:r>
              <a:rPr lang="es-ES" sz="2400" dirty="0">
                <a:solidFill>
                  <a:schemeClr val="tx1"/>
                </a:solidFill>
              </a:rPr>
              <a:t>M</a:t>
            </a:r>
          </a:p>
        </p:txBody>
      </p:sp>
      <p:cxnSp>
        <p:nvCxnSpPr>
          <p:cNvPr id="37" name="Conector recto de flecha 36"/>
          <p:cNvCxnSpPr>
            <a:stCxn id="36" idx="6"/>
            <a:endCxn id="50" idx="3"/>
          </p:cNvCxnSpPr>
          <p:nvPr/>
        </p:nvCxnSpPr>
        <p:spPr>
          <a:xfrm flipV="1">
            <a:off x="7365668" y="5332273"/>
            <a:ext cx="550596" cy="504731"/>
          </a:xfrm>
          <a:prstGeom prst="straightConnector1">
            <a:avLst/>
          </a:prstGeom>
          <a:ln w="12700" cmpd="sng">
            <a:solidFill>
              <a:schemeClr val="tx1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CuadroTexto 39"/>
          <p:cNvSpPr txBox="1"/>
          <p:nvPr/>
        </p:nvSpPr>
        <p:spPr>
          <a:xfrm>
            <a:off x="7614604" y="5497554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000000"/>
                </a:solidFill>
              </a:rPr>
              <a:t>4</a:t>
            </a:r>
            <a:endParaRPr lang="es-E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908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9525" cmpd="sng">
          <a:solidFill>
            <a:srgbClr val="FF0000"/>
          </a:solidFill>
          <a:headEnd type="none"/>
          <a:tailEnd type="arrow"/>
        </a:ln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8095</TotalTime>
  <Words>9934</Words>
  <Application>Microsoft Macintosh PowerPoint</Application>
  <PresentationFormat>Presentación en pantalla (4:3)</PresentationFormat>
  <Paragraphs>3900</Paragraphs>
  <Slides>167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167</vt:i4>
      </vt:variant>
    </vt:vector>
  </HeadingPairs>
  <TitlesOfParts>
    <vt:vector size="168" baseType="lpstr">
      <vt:lpstr>Tema de Office</vt:lpstr>
      <vt:lpstr>Lecture 13</vt:lpstr>
      <vt:lpstr>Outline</vt:lpstr>
      <vt:lpstr>Outline</vt:lpstr>
      <vt:lpstr>Hashing Quiz</vt:lpstr>
      <vt:lpstr>Binary Search Lab. Submission</vt:lpstr>
      <vt:lpstr>Binary Search Quiz</vt:lpstr>
      <vt:lpstr>Presentación de PowerPoint</vt:lpstr>
      <vt:lpstr>Last lecture</vt:lpstr>
      <vt:lpstr>Last lecture</vt:lpstr>
      <vt:lpstr>Last lecture</vt:lpstr>
      <vt:lpstr>Last lecture</vt:lpstr>
      <vt:lpstr>Last lecture</vt:lpstr>
      <vt:lpstr>Last lecture</vt:lpstr>
      <vt:lpstr>How much do you remember?</vt:lpstr>
      <vt:lpstr>Outline</vt:lpstr>
      <vt:lpstr>A bit of history</vt:lpstr>
      <vt:lpstr>A bit of history</vt:lpstr>
      <vt:lpstr>A bit of history</vt:lpstr>
      <vt:lpstr>A bit of history</vt:lpstr>
      <vt:lpstr>A bit of history</vt:lpstr>
      <vt:lpstr>A bit of history</vt:lpstr>
      <vt:lpstr>A bit of history</vt:lpstr>
      <vt:lpstr>Graphs: a branch of discrete mathematics</vt:lpstr>
      <vt:lpstr>Graph simplest definition</vt:lpstr>
      <vt:lpstr>Some graph examples</vt:lpstr>
      <vt:lpstr>Some graph examples</vt:lpstr>
      <vt:lpstr>Some graph examples</vt:lpstr>
      <vt:lpstr>Some graph examples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Graph basic operations</vt:lpstr>
      <vt:lpstr>Work</vt:lpstr>
      <vt:lpstr>Classical algorithms on graphs, Part 1</vt:lpstr>
      <vt:lpstr>An example</vt:lpstr>
      <vt:lpstr>An example</vt:lpstr>
      <vt:lpstr>An example</vt:lpstr>
      <vt:lpstr>An example</vt:lpstr>
      <vt:lpstr>An example</vt:lpstr>
      <vt:lpstr>An example</vt:lpstr>
      <vt:lpstr>Definition</vt:lpstr>
      <vt:lpstr>Small example</vt:lpstr>
      <vt:lpstr>Algorithms to find the MST: Prim’s &amp; Kruskal’s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Prim’s Algorithm</vt:lpstr>
      <vt:lpstr>Quick learning check</vt:lpstr>
      <vt:lpstr>Quick learning check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Kruskal’s Algorithm</vt:lpstr>
      <vt:lpstr>Quick learning check</vt:lpstr>
      <vt:lpstr>Quick learning check</vt:lpstr>
      <vt:lpstr>Work</vt:lpstr>
      <vt:lpstr>Classical algorithms on graphs, Part 2</vt:lpstr>
      <vt:lpstr>Classical algorithms on graphs, Part 2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</dc:title>
  <dc:creator>Alejandra Beghelli</dc:creator>
  <cp:lastModifiedBy>Alejandra Beghelli</cp:lastModifiedBy>
  <cp:revision>266</cp:revision>
  <dcterms:created xsi:type="dcterms:W3CDTF">2019-01-22T13:16:07Z</dcterms:created>
  <dcterms:modified xsi:type="dcterms:W3CDTF">2019-01-28T15:41:23Z</dcterms:modified>
</cp:coreProperties>
</file>

<file path=docProps/thumbnail.jpeg>
</file>